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05" r:id="rId4"/>
    <p:sldId id="274" r:id="rId5"/>
    <p:sldId id="281" r:id="rId6"/>
    <p:sldId id="287" r:id="rId7"/>
    <p:sldId id="288" r:id="rId8"/>
    <p:sldId id="289" r:id="rId9"/>
    <p:sldId id="290" r:id="rId10"/>
    <p:sldId id="291" r:id="rId11"/>
    <p:sldId id="282" r:id="rId12"/>
    <p:sldId id="306" r:id="rId13"/>
    <p:sldId id="307" r:id="rId14"/>
    <p:sldId id="308" r:id="rId15"/>
    <p:sldId id="309" r:id="rId16"/>
    <p:sldId id="283" r:id="rId17"/>
    <p:sldId id="292" r:id="rId18"/>
    <p:sldId id="293" r:id="rId19"/>
    <p:sldId id="294" r:id="rId20"/>
    <p:sldId id="286" r:id="rId21"/>
    <p:sldId id="295" r:id="rId22"/>
    <p:sldId id="296" r:id="rId23"/>
    <p:sldId id="297" r:id="rId24"/>
    <p:sldId id="284" r:id="rId25"/>
    <p:sldId id="298" r:id="rId26"/>
    <p:sldId id="299" r:id="rId27"/>
    <p:sldId id="300" r:id="rId28"/>
    <p:sldId id="302" r:id="rId29"/>
    <p:sldId id="303" r:id="rId30"/>
    <p:sldId id="301" r:id="rId31"/>
    <p:sldId id="304" r:id="rId32"/>
    <p:sldId id="285" r:id="rId33"/>
    <p:sldId id="310" r:id="rId34"/>
    <p:sldId id="311" r:id="rId35"/>
    <p:sldId id="312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75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142B6-CA48-E64A-85C7-5B3F7A9097E9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0FEBE-8261-3146-8E72-47C48D822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100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3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100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8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100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45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100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2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100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4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9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9687"/>
            <a:ext cx="10515600" cy="111653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153"/>
            <a:ext cx="10515600" cy="4575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47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9687"/>
            <a:ext cx="10515600" cy="111653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153"/>
            <a:ext cx="10515600" cy="4575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66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71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55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8.tiff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7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tiff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8.tiff"/><Relationship Id="rId10" Type="http://schemas.openxmlformats.org/officeDocument/2006/relationships/image" Target="../media/image44.png"/><Relationship Id="rId11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7" Type="http://schemas.openxmlformats.org/officeDocument/2006/relationships/image" Target="../media/image44.png"/><Relationship Id="rId8" Type="http://schemas.openxmlformats.org/officeDocument/2006/relationships/image" Target="../media/image45.jpe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8.tiff"/><Relationship Id="rId9" Type="http://schemas.openxmlformats.org/officeDocument/2006/relationships/image" Target="../media/image44.png"/><Relationship Id="rId10" Type="http://schemas.openxmlformats.org/officeDocument/2006/relationships/image" Target="../media/image45.jpeg"/><Relationship Id="rId11" Type="http://schemas.openxmlformats.org/officeDocument/2006/relationships/image" Target="../media/image4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8.tiff"/><Relationship Id="rId9" Type="http://schemas.openxmlformats.org/officeDocument/2006/relationships/image" Target="../media/image44.png"/><Relationship Id="rId10" Type="http://schemas.openxmlformats.org/officeDocument/2006/relationships/image" Target="../media/image45.jpeg"/><Relationship Id="rId11" Type="http://schemas.openxmlformats.org/officeDocument/2006/relationships/image" Target="../media/image50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8.tiff"/><Relationship Id="rId9" Type="http://schemas.openxmlformats.org/officeDocument/2006/relationships/image" Target="../media/image44.png"/><Relationship Id="rId10" Type="http://schemas.openxmlformats.org/officeDocument/2006/relationships/image" Target="../media/image45.jpeg"/><Relationship Id="rId11" Type="http://schemas.openxmlformats.org/officeDocument/2006/relationships/image" Target="../media/image5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7" Type="http://schemas.openxmlformats.org/officeDocument/2006/relationships/image" Target="../media/image44.png"/><Relationship Id="rId8" Type="http://schemas.openxmlformats.org/officeDocument/2006/relationships/image" Target="../media/image45.jpeg"/><Relationship Id="rId9" Type="http://schemas.openxmlformats.org/officeDocument/2006/relationships/image" Target="../media/image52.emf"/><Relationship Id="rId1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7" Type="http://schemas.openxmlformats.org/officeDocument/2006/relationships/image" Target="../media/image44.png"/><Relationship Id="rId8" Type="http://schemas.openxmlformats.org/officeDocument/2006/relationships/image" Target="../media/image45.jpeg"/><Relationship Id="rId9" Type="http://schemas.openxmlformats.org/officeDocument/2006/relationships/image" Target="../media/image54.png"/><Relationship Id="rId10" Type="http://schemas.openxmlformats.org/officeDocument/2006/relationships/hyperlink" Target="http://cvlab.epfl.ch/data/3d_object_track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tiff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p.felk.cvut.cz/t-les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7" Type="http://schemas.openxmlformats.org/officeDocument/2006/relationships/image" Target="../media/image58.png"/><Relationship Id="rId8" Type="http://schemas.openxmlformats.org/officeDocument/2006/relationships/image" Target="../media/image59.jpg"/><Relationship Id="rId9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7" Type="http://schemas.openxmlformats.org/officeDocument/2006/relationships/image" Target="../media/image58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7" Type="http://schemas.openxmlformats.org/officeDocument/2006/relationships/image" Target="../media/image58.png"/><Relationship Id="rId8" Type="http://schemas.openxmlformats.org/officeDocument/2006/relationships/image" Target="../media/image65.jpg"/><Relationship Id="rId9" Type="http://schemas.openxmlformats.org/officeDocument/2006/relationships/image" Target="../media/image66.png"/><Relationship Id="rId10" Type="http://schemas.openxmlformats.org/officeDocument/2006/relationships/image" Target="../media/image67.jpg"/><Relationship Id="rId11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varlab.icg.tugraz.at/members/lepetit.php" TargetMode="External"/><Relationship Id="rId3" Type="http://schemas.openxmlformats.org/officeDocument/2006/relationships/hyperlink" Target="http://www.krzysztofwalas.vipserv.org/" TargetMode="External"/><Relationship Id="rId4" Type="http://schemas.openxmlformats.org/officeDocument/2006/relationships/hyperlink" Target="http://www.cs.bham.ac.uk/research/groupings/robotics/" TargetMode="External"/><Relationship Id="rId5" Type="http://schemas.openxmlformats.org/officeDocument/2006/relationships/hyperlink" Target="https://iis.uibk.ac.at/" TargetMode="External"/><Relationship Id="rId6" Type="http://schemas.openxmlformats.org/officeDocument/2006/relationships/hyperlink" Target="http://cvlab-dresden.de/people/" TargetMode="External"/><Relationship Id="rId7" Type="http://schemas.openxmlformats.org/officeDocument/2006/relationships/hyperlink" Target="http://yuxng.github.io/" TargetMode="External"/><Relationship Id="rId8" Type="http://schemas.openxmlformats.org/officeDocument/2006/relationships/hyperlink" Target="http://cvgl.stanford.edu/silvio/" TargetMode="External"/><Relationship Id="rId9" Type="http://schemas.openxmlformats.org/officeDocument/2006/relationships/hyperlink" Target="http://cmp.felk.cvut.cz/~matas/" TargetMode="External"/><Relationship Id="rId10" Type="http://schemas.openxmlformats.org/officeDocument/2006/relationships/hyperlink" Target="http://www.cis.upenn.edu/~kosta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8.tiff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8.tiff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8.tiff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8.tiff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300" b="1" dirty="0" smtClean="0"/>
              <a:t>ICCV Workshop </a:t>
            </a:r>
            <a:r>
              <a:rPr lang="en-GB" sz="5300" b="1" dirty="0"/>
              <a:t>on </a:t>
            </a:r>
            <a:r>
              <a:rPr lang="en-GB" sz="5300" b="1" dirty="0" smtClean="0"/>
              <a:t>Recovering 6D Object Pose</a:t>
            </a:r>
            <a:r>
              <a:rPr lang="en-GB" b="1" dirty="0"/>
              <a:t/>
            </a:r>
            <a:br>
              <a:rPr lang="en-GB" b="1" dirty="0"/>
            </a:br>
            <a:endParaRPr lang="en-GB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37401"/>
            <a:ext cx="9144000" cy="1194355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 smtClean="0"/>
              <a:t>Tae-Kyun Kim, </a:t>
            </a:r>
            <a:r>
              <a:rPr lang="en-GB" sz="3200" dirty="0" err="1" smtClean="0"/>
              <a:t>Carsten</a:t>
            </a:r>
            <a:r>
              <a:rPr lang="en-GB" sz="3200" dirty="0" smtClean="0"/>
              <a:t> Rother, Vincent </a:t>
            </a:r>
            <a:r>
              <a:rPr lang="en-GB" sz="3200" dirty="0" err="1" smtClean="0"/>
              <a:t>Lepetit</a:t>
            </a:r>
            <a:r>
              <a:rPr lang="en-GB" sz="3200" dirty="0" smtClean="0"/>
              <a:t>, Jiri </a:t>
            </a:r>
            <a:r>
              <a:rPr lang="en-GB" sz="3200" dirty="0" err="1" smtClean="0"/>
              <a:t>Matas</a:t>
            </a:r>
            <a:r>
              <a:rPr lang="en-GB" sz="3200" dirty="0" smtClean="0"/>
              <a:t>, Ales </a:t>
            </a:r>
            <a:r>
              <a:rPr lang="en-GB" sz="3200" dirty="0" err="1" smtClean="0"/>
              <a:t>Leonardis</a:t>
            </a:r>
            <a:r>
              <a:rPr lang="en-GB" sz="3200" dirty="0" smtClean="0"/>
              <a:t>, </a:t>
            </a:r>
            <a:r>
              <a:rPr lang="en-GB" sz="3200" dirty="0" err="1" smtClean="0"/>
              <a:t>Rigas</a:t>
            </a:r>
            <a:r>
              <a:rPr lang="en-GB" sz="3200" dirty="0" smtClean="0"/>
              <a:t> </a:t>
            </a:r>
            <a:r>
              <a:rPr lang="en-GB" sz="3200" dirty="0" err="1" smtClean="0"/>
              <a:t>Kouskouridas</a:t>
            </a:r>
            <a:r>
              <a:rPr lang="en-GB" sz="3200" dirty="0" smtClean="0"/>
              <a:t> </a:t>
            </a:r>
          </a:p>
          <a:p>
            <a:r>
              <a:rPr lang="en-GB" sz="2600" dirty="0" smtClean="0">
                <a:latin typeface="+mj-lt"/>
              </a:rPr>
              <a:t>December 17</a:t>
            </a:r>
            <a:r>
              <a:rPr lang="en-GB" sz="2600" baseline="30000" dirty="0" smtClean="0">
                <a:latin typeface="+mj-lt"/>
              </a:rPr>
              <a:t>th</a:t>
            </a:r>
            <a:r>
              <a:rPr lang="en-GB" sz="2600" dirty="0" smtClean="0">
                <a:latin typeface="+mj-lt"/>
              </a:rPr>
              <a:t>, 2015</a:t>
            </a:r>
          </a:p>
        </p:txBody>
      </p:sp>
      <p:grpSp>
        <p:nvGrpSpPr>
          <p:cNvPr id="4" name="Group 10"/>
          <p:cNvGrpSpPr>
            <a:grpSpLocks noChangeAspect="1"/>
          </p:cNvGrpSpPr>
          <p:nvPr/>
        </p:nvGrpSpPr>
        <p:grpSpPr bwMode="auto">
          <a:xfrm>
            <a:off x="1596000" y="5154012"/>
            <a:ext cx="9000000" cy="1692413"/>
            <a:chOff x="2424259" y="-1002"/>
            <a:chExt cx="6714077" cy="1261470"/>
          </a:xfrm>
        </p:grpSpPr>
        <p:pic>
          <p:nvPicPr>
            <p:cNvPr id="5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11" y="336849"/>
            <a:ext cx="2520000" cy="761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6" y="336849"/>
            <a:ext cx="2520000" cy="5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0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9" y="2718639"/>
            <a:ext cx="985063" cy="9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8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980049" y="2047474"/>
            <a:ext cx="8099410" cy="233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A very challenging dataset</a:t>
            </a:r>
          </a:p>
          <a:p>
            <a:pPr marL="1011143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High levels of occlusions (quantified)</a:t>
            </a:r>
          </a:p>
          <a:p>
            <a:pPr marL="1011143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Training and test sets of objects are very different</a:t>
            </a:r>
          </a:p>
          <a:p>
            <a:pPr marL="1011143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Some of the test objects are semi-transparent</a:t>
            </a:r>
          </a:p>
          <a:p>
            <a:pPr marL="1011143" lvl="1" indent="-342900">
              <a:lnSpc>
                <a:spcPct val="120000"/>
              </a:lnSpc>
              <a:buFont typeface="Courier New" charset="0"/>
              <a:buChar char="o"/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Various plans for extending the challenge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626" y="2718639"/>
            <a:ext cx="758959" cy="1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685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02" y="2052699"/>
            <a:ext cx="10515600" cy="24050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Challenge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/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Imperial College London (ICL) 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Multi-instance &amp; Bin-picking Object Challenge  </a:t>
            </a: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Multi-Instance Dataset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9" t="27830" r="41566" b="31576"/>
          <a:stretch/>
        </p:blipFill>
        <p:spPr>
          <a:xfrm>
            <a:off x="1240545" y="4003455"/>
            <a:ext cx="1194319" cy="1958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0" t="28784" r="41743" b="30622"/>
          <a:stretch/>
        </p:blipFill>
        <p:spPr>
          <a:xfrm>
            <a:off x="10012958" y="4151280"/>
            <a:ext cx="989045" cy="1843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0" t="35715" r="40400" b="31117"/>
          <a:stretch/>
        </p:blipFill>
        <p:spPr>
          <a:xfrm>
            <a:off x="2870974" y="4175683"/>
            <a:ext cx="1446245" cy="1794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8" t="21853" r="35087" b="26166"/>
          <a:stretch/>
        </p:blipFill>
        <p:spPr>
          <a:xfrm>
            <a:off x="4816473" y="4265593"/>
            <a:ext cx="1315616" cy="16846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5" t="26309" r="39365" b="24186"/>
          <a:stretch/>
        </p:blipFill>
        <p:spPr>
          <a:xfrm>
            <a:off x="6776322" y="4255420"/>
            <a:ext cx="1032021" cy="16645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9" t="18919" r="38587" b="22170"/>
          <a:stretch/>
        </p:blipFill>
        <p:spPr>
          <a:xfrm>
            <a:off x="8430334" y="4175683"/>
            <a:ext cx="960633" cy="17586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92898" y="5919971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26472" y="5970205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Coffeecup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24222" y="5991551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Joystick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67352" y="5970098"/>
            <a:ext cx="104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Juice Box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417406" y="5991551"/>
            <a:ext cx="98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Milk Box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971115" y="599284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Shampoo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838200" y="1786993"/>
          <a:ext cx="10515600" cy="1005840"/>
        </p:xfrm>
        <a:graphic>
          <a:graphicData uri="http://schemas.openxmlformats.org/drawingml/2006/table">
            <a:tbl>
              <a:tblPr/>
              <a:tblGrid>
                <a:gridCol w="10515600"/>
              </a:tblGrid>
              <a:tr h="794067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/>
                        </a:rPr>
                        <a:t/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  <a:latin typeface="+mj-lt"/>
                        </a:rPr>
                        <a:t>A.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Tejani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, D. Tang, R.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Kouskouridas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, T-K. Kim, </a:t>
                      </a:r>
                      <a:r>
                        <a:rPr lang="en-US" sz="2000" b="1" dirty="0">
                          <a:effectLst/>
                          <a:latin typeface="+mj-lt"/>
                        </a:rPr>
                        <a:t>Latent-Class Hough Forests for 3D Object Detection and Pose Estimation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, </a:t>
                      </a:r>
                      <a:r>
                        <a:rPr lang="en-US" sz="2000" dirty="0" smtClean="0">
                          <a:effectLst/>
                          <a:latin typeface="+mj-lt"/>
                        </a:rPr>
                        <a:t>ECCV</a:t>
                      </a:r>
                      <a:r>
                        <a:rPr lang="en-US" sz="2000" baseline="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smtClean="0">
                          <a:effectLst/>
                          <a:latin typeface="+mj-lt"/>
                        </a:rPr>
                        <a:t>2014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838200" y="3305002"/>
            <a:ext cx="494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3D models captured with </a:t>
            </a:r>
            <a:r>
              <a:rPr lang="en-US" sz="2000" dirty="0" err="1" smtClean="0">
                <a:latin typeface="+mj-lt"/>
              </a:rPr>
              <a:t>Scanect</a:t>
            </a:r>
            <a:r>
              <a:rPr lang="en-US" sz="2000" dirty="0" smtClean="0">
                <a:latin typeface="+mj-lt"/>
              </a:rPr>
              <a:t> using </a:t>
            </a:r>
            <a:r>
              <a:rPr lang="en-US" sz="2000" dirty="0" err="1" smtClean="0">
                <a:latin typeface="+mj-lt"/>
              </a:rPr>
              <a:t>Xtion</a:t>
            </a:r>
            <a:r>
              <a:rPr lang="en-US" sz="2000" dirty="0" smtClean="0">
                <a:latin typeface="+mj-lt"/>
              </a:rPr>
              <a:t>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26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Multi-Instance Dataset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498" y="2164782"/>
            <a:ext cx="50885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Multiple instances present in a scene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Cluttered Background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Partial Occlusions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~800 test images per item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Captured with </a:t>
            </a:r>
            <a:r>
              <a:rPr lang="en-US" sz="2400" dirty="0" err="1" smtClean="0">
                <a:latin typeface="+mj-lt"/>
              </a:rPr>
              <a:t>Xtion</a:t>
            </a:r>
            <a:endParaRPr lang="en-US" sz="2400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7" y="4376056"/>
            <a:ext cx="2083836" cy="15628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54" y="4376055"/>
            <a:ext cx="2083836" cy="15628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41" y="4376053"/>
            <a:ext cx="2083836" cy="15628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828" y="2370803"/>
            <a:ext cx="2082856" cy="15621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828" y="4376052"/>
            <a:ext cx="2083836" cy="15628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36" y="2370064"/>
            <a:ext cx="2083841" cy="15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7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Bin-Picking Dataset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498" y="1838221"/>
            <a:ext cx="74867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Multiple instances inside bin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Severe Occlusions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Scanning window contains parts from multiple instances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Found in Industrial Setups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~100 test images per scene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1</a:t>
            </a:r>
            <a:r>
              <a:rPr lang="en-US" sz="2400" baseline="30000" dirty="0" smtClean="0">
                <a:latin typeface="+mj-lt"/>
              </a:rPr>
              <a:t>st</a:t>
            </a:r>
            <a:r>
              <a:rPr lang="en-US" sz="2400" dirty="0" smtClean="0">
                <a:latin typeface="+mj-lt"/>
              </a:rPr>
              <a:t> Fully Annotated bin-picking scenario</a:t>
            </a:r>
            <a:endParaRPr lang="en-US" sz="2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8" y="4315959"/>
            <a:ext cx="2991291" cy="2243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570" y="4315959"/>
            <a:ext cx="2991291" cy="2243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42" y="4320080"/>
            <a:ext cx="2985796" cy="22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Train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498" y="1838221"/>
            <a:ext cx="517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Only 3D model provided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Rendered Annotated Images are used</a:t>
            </a: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838200" y="2954751"/>
            <a:ext cx="10515600" cy="11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Evaluation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7498" y="4253292"/>
            <a:ext cx="10816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PR curves, since multiple objects are present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True positive – Point to point average distance from ground-truth below a threshold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400" dirty="0" smtClean="0">
                <a:latin typeface="+mj-lt"/>
              </a:rPr>
              <a:t>F1 score</a:t>
            </a:r>
          </a:p>
        </p:txBody>
      </p:sp>
      <p:pic>
        <p:nvPicPr>
          <p:cNvPr id="2050" name="Picture 2" descr="F_{1}=2\cdot {\frac {\mathrm {precision} \cdot \mathrm {recall} }{\mathrm {precision} +\mathrm {recall} }}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53621"/>
            <a:ext cx="2826079" cy="5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02" y="2052699"/>
            <a:ext cx="10515600" cy="24050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Challenge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/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Technical University Dresden (TUD) 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Articulated Object Challenge</a:t>
            </a: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26" name="Rectangle 1"/>
          <p:cNvSpPr>
            <a:spLocks noGrp="1" noChangeArrowheads="1"/>
          </p:cNvSpPr>
          <p:nvPr>
            <p:ph type="title"/>
          </p:nvPr>
        </p:nvSpPr>
        <p:spPr>
          <a:xfrm>
            <a:off x="1895961" y="817657"/>
            <a:ext cx="7457103" cy="1273094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 smtClean="0">
                <a:solidFill>
                  <a:srgbClr val="FF0000"/>
                </a:solidFill>
              </a:rPr>
              <a:t>The Challenge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17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80" y="1245497"/>
            <a:ext cx="4389120" cy="4389120"/>
          </a:xfrm>
          <a:prstGeom prst="rect">
            <a:avLst/>
          </a:prstGeom>
        </p:spPr>
      </p:pic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28550" y="2047474"/>
            <a:ext cx="5697929" cy="440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Estimate pose of articulated objects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Multiple parts connected by: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Prismatic joints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Revolute joints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endParaRPr lang="en-GB" sz="2000" dirty="0">
              <a:latin typeface="+mj-lt"/>
            </a:endParaRP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High dimensional search space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6 + N for object with N joints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Heavy self occlusion </a:t>
            </a:r>
            <a:endParaRPr lang="en-GB" sz="2000" dirty="0">
              <a:latin typeface="+mj-lt"/>
            </a:endParaRPr>
          </a:p>
          <a:p>
            <a:pPr marL="668243" lvl="1" indent="0">
              <a:lnSpc>
                <a:spcPct val="120000"/>
              </a:lnSpc>
            </a:pP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5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26" name="Rectangle 1"/>
          <p:cNvSpPr>
            <a:spLocks noGrp="1" noChangeArrowheads="1"/>
          </p:cNvSpPr>
          <p:nvPr>
            <p:ph type="title"/>
          </p:nvPr>
        </p:nvSpPr>
        <p:spPr>
          <a:xfrm>
            <a:off x="1895961" y="817657"/>
            <a:ext cx="7457103" cy="1273094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 smtClean="0">
                <a:solidFill>
                  <a:srgbClr val="FF0000"/>
                </a:solidFill>
              </a:rPr>
              <a:t>The Dataset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428551" y="2047473"/>
            <a:ext cx="4203608" cy="454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4 articulated objects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11 individual parts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8 RGB-D test sequences (2 for each object)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7000+ images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Realistic and cluttered backgrounds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Different scales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3D models for all individual parts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Text files describing joint </a:t>
            </a:r>
            <a:r>
              <a:rPr lang="en-US" sz="2000" dirty="0" smtClean="0">
                <a:latin typeface="+mj-lt"/>
              </a:rPr>
              <a:t>connections</a:t>
            </a:r>
            <a:endParaRPr lang="en-US" sz="20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03917" y="1277206"/>
            <a:ext cx="6356813" cy="4804044"/>
            <a:chOff x="4906932" y="833751"/>
            <a:chExt cx="6980268" cy="5275209"/>
          </a:xfrm>
        </p:grpSpPr>
        <p:pic>
          <p:nvPicPr>
            <p:cNvPr id="27" name="Grafik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932" y="833751"/>
              <a:ext cx="3408853" cy="256193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9" name="Grafik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933" y="3547026"/>
              <a:ext cx="3408853" cy="256193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0" name="Grafik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100" y="833751"/>
              <a:ext cx="3408853" cy="256193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1" name="Grafik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8347" y="3547026"/>
              <a:ext cx="3408853" cy="256193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394617" y="6239526"/>
            <a:ext cx="10758291" cy="106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400" dirty="0" smtClean="0">
                <a:latin typeface="+mj-lt"/>
              </a:rPr>
              <a:t>[Michel2015</a:t>
            </a:r>
            <a:r>
              <a:rPr lang="en-GB" sz="1400" dirty="0">
                <a:latin typeface="+mj-lt"/>
              </a:rPr>
              <a:t>]: Frank Michel, Alexander </a:t>
            </a:r>
            <a:r>
              <a:rPr lang="en-GB" sz="1400" dirty="0" err="1">
                <a:latin typeface="+mj-lt"/>
              </a:rPr>
              <a:t>Krull</a:t>
            </a:r>
            <a:r>
              <a:rPr lang="en-GB" sz="1400" dirty="0">
                <a:latin typeface="+mj-lt"/>
              </a:rPr>
              <a:t>, Eric </a:t>
            </a:r>
            <a:r>
              <a:rPr lang="en-GB" sz="1400" dirty="0" err="1">
                <a:latin typeface="+mj-lt"/>
              </a:rPr>
              <a:t>Brachmann</a:t>
            </a:r>
            <a:r>
              <a:rPr lang="en-GB" sz="1400" dirty="0">
                <a:latin typeface="+mj-lt"/>
              </a:rPr>
              <a:t>, Michael. Y. Yang, Stefan </a:t>
            </a:r>
            <a:r>
              <a:rPr lang="en-GB" sz="1400" dirty="0" err="1">
                <a:latin typeface="+mj-lt"/>
              </a:rPr>
              <a:t>Gumhold</a:t>
            </a:r>
            <a:r>
              <a:rPr lang="en-GB" sz="1400" dirty="0">
                <a:latin typeface="+mj-lt"/>
              </a:rPr>
              <a:t>, </a:t>
            </a:r>
            <a:r>
              <a:rPr lang="en-GB" sz="1400" dirty="0" err="1">
                <a:latin typeface="+mj-lt"/>
              </a:rPr>
              <a:t>Carsten</a:t>
            </a:r>
            <a:r>
              <a:rPr lang="en-GB" sz="1400" dirty="0">
                <a:latin typeface="+mj-lt"/>
              </a:rPr>
              <a:t> Rother:</a:t>
            </a:r>
          </a:p>
          <a:p>
            <a:pPr>
              <a:lnSpc>
                <a:spcPct val="120000"/>
              </a:lnSpc>
            </a:pPr>
            <a:r>
              <a:rPr lang="en-GB" sz="1400" i="1" dirty="0">
                <a:latin typeface="+mj-lt"/>
              </a:rPr>
              <a:t>Pose Estimation of Kinematic Chain Instances via Object Coordinate Regression</a:t>
            </a:r>
            <a:r>
              <a:rPr lang="en-GB" sz="1400" dirty="0">
                <a:latin typeface="+mj-lt"/>
              </a:rPr>
              <a:t>. BMVC 2015.</a:t>
            </a:r>
            <a:endParaRPr lang="en-GB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4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28551" y="2047473"/>
            <a:ext cx="8583102" cy="454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Training is open 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All data except our test sequences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Send us your results and we will calculate the error according to different metrics: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The </a:t>
            </a:r>
            <a:r>
              <a:rPr lang="en-US" sz="2000" dirty="0" smtClean="0">
                <a:latin typeface="+mj-lt"/>
              </a:rPr>
              <a:t>average distance criterion </a:t>
            </a:r>
            <a:r>
              <a:rPr lang="en-US" sz="2000" dirty="0">
                <a:latin typeface="+mj-lt"/>
              </a:rPr>
              <a:t>[Hinterstoisser2012</a:t>
            </a:r>
            <a:r>
              <a:rPr lang="en-US" sz="2000" dirty="0" smtClean="0">
                <a:latin typeface="+mj-lt"/>
              </a:rPr>
              <a:t>]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5cm</a:t>
            </a:r>
            <a:r>
              <a:rPr lang="en-GB" sz="2000" dirty="0">
                <a:latin typeface="+mj-lt"/>
              </a:rPr>
              <a:t>, 5deg [Shotton2013</a:t>
            </a:r>
            <a:r>
              <a:rPr lang="en-GB" sz="2000" dirty="0" smtClean="0">
                <a:latin typeface="+mj-lt"/>
              </a:rPr>
              <a:t>] 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Bounding box IOU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The pose of an object is correct, if all parts are correct.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endParaRPr lang="en-GB" sz="2000" dirty="0">
              <a:latin typeface="+mj-lt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94617" y="5616081"/>
            <a:ext cx="10758291" cy="106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400" dirty="0">
                <a:latin typeface="+mj-lt"/>
              </a:rPr>
              <a:t>[Hinterstoisser2012]: Stefan </a:t>
            </a:r>
            <a:r>
              <a:rPr lang="en-GB" sz="1400" dirty="0" err="1">
                <a:latin typeface="+mj-lt"/>
              </a:rPr>
              <a:t>Hinterstoisser</a:t>
            </a:r>
            <a:r>
              <a:rPr lang="en-GB" sz="1400" dirty="0">
                <a:latin typeface="+mj-lt"/>
              </a:rPr>
              <a:t>, Vincent </a:t>
            </a:r>
            <a:r>
              <a:rPr lang="en-GB" sz="1400" dirty="0" err="1">
                <a:latin typeface="+mj-lt"/>
              </a:rPr>
              <a:t>Lepetit</a:t>
            </a:r>
            <a:r>
              <a:rPr lang="en-GB" sz="1400" dirty="0">
                <a:latin typeface="+mj-lt"/>
              </a:rPr>
              <a:t>, Slobodan </a:t>
            </a:r>
            <a:r>
              <a:rPr lang="en-GB" sz="1400" dirty="0" err="1">
                <a:latin typeface="+mj-lt"/>
              </a:rPr>
              <a:t>Ilic</a:t>
            </a:r>
            <a:r>
              <a:rPr lang="en-GB" sz="1400" dirty="0">
                <a:latin typeface="+mj-lt"/>
              </a:rPr>
              <a:t>, Stefan </a:t>
            </a:r>
            <a:r>
              <a:rPr lang="en-GB" sz="1400" dirty="0" err="1">
                <a:latin typeface="+mj-lt"/>
              </a:rPr>
              <a:t>Holzer</a:t>
            </a:r>
            <a:r>
              <a:rPr lang="en-GB" sz="1400" dirty="0">
                <a:latin typeface="+mj-lt"/>
              </a:rPr>
              <a:t>, Gary R. </a:t>
            </a:r>
            <a:r>
              <a:rPr lang="en-GB" sz="1400" dirty="0" err="1">
                <a:latin typeface="+mj-lt"/>
              </a:rPr>
              <a:t>Bradski</a:t>
            </a:r>
            <a:r>
              <a:rPr lang="en-GB" sz="1400" dirty="0">
                <a:latin typeface="+mj-lt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latin typeface="+mj-lt"/>
              </a:rPr>
              <a:t>Kurt </a:t>
            </a:r>
            <a:r>
              <a:rPr lang="en-GB" sz="1400" dirty="0" err="1">
                <a:latin typeface="+mj-lt"/>
              </a:rPr>
              <a:t>Konolige</a:t>
            </a:r>
            <a:r>
              <a:rPr lang="en-GB" sz="1400" dirty="0">
                <a:latin typeface="+mj-lt"/>
              </a:rPr>
              <a:t>, Nassir </a:t>
            </a:r>
            <a:r>
              <a:rPr lang="en-GB" sz="1400" dirty="0" err="1" smtClean="0">
                <a:latin typeface="+mj-lt"/>
              </a:rPr>
              <a:t>Navab</a:t>
            </a:r>
            <a:r>
              <a:rPr lang="en-GB" sz="1400" dirty="0" smtClean="0">
                <a:latin typeface="+mj-lt"/>
              </a:rPr>
              <a:t>: </a:t>
            </a:r>
            <a:r>
              <a:rPr lang="en-GB" sz="1400" i="1" dirty="0" smtClean="0">
                <a:latin typeface="+mj-lt"/>
              </a:rPr>
              <a:t>Model </a:t>
            </a:r>
            <a:r>
              <a:rPr lang="en-GB" sz="1400" i="1" dirty="0">
                <a:latin typeface="+mj-lt"/>
              </a:rPr>
              <a:t>Based Training, Detection and Pose Estimation of Texture-Less 3D Objects in Heavily Cluttered Scenes</a:t>
            </a:r>
            <a:r>
              <a:rPr lang="en-GB" sz="1400" dirty="0">
                <a:latin typeface="+mj-lt"/>
              </a:rPr>
              <a:t>. ACCV </a:t>
            </a:r>
            <a:r>
              <a:rPr lang="en-GB" sz="1400" dirty="0" smtClean="0">
                <a:latin typeface="+mj-lt"/>
              </a:rPr>
              <a:t>2012</a:t>
            </a:r>
          </a:p>
          <a:p>
            <a:pPr>
              <a:lnSpc>
                <a:spcPct val="120000"/>
              </a:lnSpc>
            </a:pPr>
            <a:r>
              <a:rPr lang="en-GB" sz="1400" dirty="0" smtClean="0">
                <a:latin typeface="+mj-lt"/>
              </a:rPr>
              <a:t>[Shotton2013</a:t>
            </a:r>
            <a:r>
              <a:rPr lang="en-GB" sz="1400" dirty="0">
                <a:latin typeface="+mj-lt"/>
              </a:rPr>
              <a:t>]: Jamie </a:t>
            </a:r>
            <a:r>
              <a:rPr lang="en-GB" sz="1400" dirty="0" err="1">
                <a:latin typeface="+mj-lt"/>
              </a:rPr>
              <a:t>Shotton</a:t>
            </a:r>
            <a:r>
              <a:rPr lang="en-GB" sz="1400" dirty="0">
                <a:latin typeface="+mj-lt"/>
              </a:rPr>
              <a:t>, Ben </a:t>
            </a:r>
            <a:r>
              <a:rPr lang="en-GB" sz="1400" dirty="0" err="1">
                <a:latin typeface="+mj-lt"/>
              </a:rPr>
              <a:t>Glocker</a:t>
            </a:r>
            <a:r>
              <a:rPr lang="en-GB" sz="1400" dirty="0">
                <a:latin typeface="+mj-lt"/>
              </a:rPr>
              <a:t>, Christopher Zach, </a:t>
            </a:r>
            <a:r>
              <a:rPr lang="en-GB" sz="1400" dirty="0" err="1">
                <a:latin typeface="+mj-lt"/>
              </a:rPr>
              <a:t>Shahram</a:t>
            </a:r>
            <a:r>
              <a:rPr lang="en-GB" sz="1400" dirty="0">
                <a:latin typeface="+mj-lt"/>
              </a:rPr>
              <a:t> </a:t>
            </a:r>
            <a:r>
              <a:rPr lang="en-GB" sz="1400" dirty="0" err="1">
                <a:latin typeface="+mj-lt"/>
              </a:rPr>
              <a:t>Izadi</a:t>
            </a:r>
            <a:r>
              <a:rPr lang="en-GB" sz="1400" dirty="0">
                <a:latin typeface="+mj-lt"/>
              </a:rPr>
              <a:t>, Antonio </a:t>
            </a:r>
            <a:r>
              <a:rPr lang="en-GB" sz="1400" dirty="0" err="1">
                <a:latin typeface="+mj-lt"/>
              </a:rPr>
              <a:t>Criminisi</a:t>
            </a:r>
            <a:r>
              <a:rPr lang="en-GB" sz="1400" dirty="0">
                <a:latin typeface="+mj-lt"/>
              </a:rPr>
              <a:t>, Andrew Fitzgibbon: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latin typeface="+mj-lt"/>
              </a:rPr>
              <a:t>Scene Coordinate Regression Forests for Camera </a:t>
            </a:r>
            <a:r>
              <a:rPr lang="en-GB" sz="1400" dirty="0" err="1">
                <a:latin typeface="+mj-lt"/>
              </a:rPr>
              <a:t>Relocalization</a:t>
            </a:r>
            <a:r>
              <a:rPr lang="en-GB" sz="1400" dirty="0">
                <a:latin typeface="+mj-lt"/>
              </a:rPr>
              <a:t> in RGB-D Images. CVPR 2013</a:t>
            </a:r>
            <a:endParaRPr lang="en-GB" sz="1400" dirty="0" smtClean="0">
              <a:latin typeface="+mj-lt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1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7" name="Rectangle 1"/>
          <p:cNvSpPr>
            <a:spLocks noGrp="1" noChangeArrowheads="1"/>
          </p:cNvSpPr>
          <p:nvPr>
            <p:ph type="title"/>
          </p:nvPr>
        </p:nvSpPr>
        <p:spPr>
          <a:xfrm>
            <a:off x="1895961" y="817657"/>
            <a:ext cx="7457103" cy="1273094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>
                <a:solidFill>
                  <a:srgbClr val="FF0000"/>
                </a:solidFill>
              </a:rPr>
              <a:t>The Procedure</a:t>
            </a:r>
          </a:p>
        </p:txBody>
      </p:sp>
    </p:spTree>
    <p:extLst>
      <p:ext uri="{BB962C8B-B14F-4D97-AF65-F5344CB8AC3E}">
        <p14:creationId xmlns:p14="http://schemas.microsoft.com/office/powerpoint/2010/main" val="67485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Aims and </a:t>
            </a:r>
            <a:r>
              <a:rPr lang="en-GB" dirty="0" smtClean="0"/>
              <a:t>Scope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153"/>
            <a:ext cx="10515600" cy="3682421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GB" sz="2400" dirty="0">
                <a:latin typeface="+mj-lt"/>
              </a:rPr>
              <a:t>F</a:t>
            </a:r>
            <a:r>
              <a:rPr lang="en-GB" sz="2400" dirty="0" smtClean="0">
                <a:latin typeface="+mj-lt"/>
              </a:rPr>
              <a:t>irst </a:t>
            </a:r>
            <a:r>
              <a:rPr lang="en-GB" sz="2400" dirty="0">
                <a:latin typeface="+mj-lt"/>
              </a:rPr>
              <a:t>attempt at gathering researchers who work on </a:t>
            </a:r>
            <a:r>
              <a:rPr lang="en-GB" sz="2400" dirty="0" smtClean="0">
                <a:latin typeface="+mj-lt"/>
              </a:rPr>
              <a:t>object recognition, detection and pose estimation problems.</a:t>
            </a:r>
          </a:p>
          <a:p>
            <a:pPr>
              <a:buFont typeface="Courier New" charset="0"/>
              <a:buChar char="o"/>
            </a:pPr>
            <a:r>
              <a:rPr lang="en-GB" sz="2400" dirty="0" smtClean="0">
                <a:latin typeface="+mj-lt"/>
              </a:rPr>
              <a:t>Offer a series (6) of challenges / datasets that cover several testing scenarios that include:</a:t>
            </a:r>
          </a:p>
          <a:p>
            <a:pPr lvl="1">
              <a:buFont typeface="Courier New" charset="0"/>
              <a:buChar char="o"/>
            </a:pPr>
            <a:r>
              <a:rPr lang="en-GB" sz="2200" dirty="0" smtClean="0">
                <a:latin typeface="+mj-lt"/>
              </a:rPr>
              <a:t>Background clutter</a:t>
            </a:r>
          </a:p>
          <a:p>
            <a:pPr lvl="1">
              <a:buFont typeface="Courier New" charset="0"/>
              <a:buChar char="o"/>
            </a:pPr>
            <a:r>
              <a:rPr lang="en-GB" sz="2200" dirty="0" smtClean="0">
                <a:latin typeface="+mj-lt"/>
              </a:rPr>
              <a:t>Foreground occlusions</a:t>
            </a:r>
          </a:p>
          <a:p>
            <a:pPr lvl="1">
              <a:buFont typeface="Courier New" charset="0"/>
              <a:buChar char="o"/>
            </a:pPr>
            <a:r>
              <a:rPr lang="en-GB" sz="2200" dirty="0" smtClean="0">
                <a:latin typeface="+mj-lt"/>
              </a:rPr>
              <a:t>Large scale changes</a:t>
            </a:r>
          </a:p>
          <a:p>
            <a:pPr lvl="1">
              <a:buFont typeface="Courier New" charset="0"/>
              <a:buChar char="o"/>
            </a:pPr>
            <a:r>
              <a:rPr lang="en-GB" sz="2200" dirty="0" smtClean="0">
                <a:latin typeface="+mj-lt"/>
              </a:rPr>
              <a:t>Illumination changes</a:t>
            </a:r>
          </a:p>
          <a:p>
            <a:pPr lvl="1">
              <a:buFont typeface="Courier New" charset="0"/>
              <a:buChar char="o"/>
            </a:pPr>
            <a:r>
              <a:rPr lang="en-GB" sz="2200" dirty="0" err="1" smtClean="0">
                <a:latin typeface="+mj-lt"/>
              </a:rPr>
              <a:t>Textureless</a:t>
            </a:r>
            <a:r>
              <a:rPr lang="en-GB" sz="2200" dirty="0" smtClean="0">
                <a:latin typeface="+mj-lt"/>
              </a:rPr>
              <a:t>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4158000"/>
            <a:ext cx="3600000" cy="2700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5743574"/>
            <a:ext cx="7648575" cy="871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charset="0"/>
              <a:buChar char="o"/>
            </a:pPr>
            <a:r>
              <a:rPr lang="en-GB" sz="2400" dirty="0" smtClean="0">
                <a:latin typeface="+mj-lt"/>
              </a:rPr>
              <a:t>Our program features several high-quality invited talks, poster presentations and demos.</a:t>
            </a:r>
            <a:endParaRPr lang="en-GB" sz="2400" dirty="0">
              <a:latin typeface="+mj-lt"/>
            </a:endParaRPr>
          </a:p>
        </p:txBody>
      </p:sp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8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02" y="2052699"/>
            <a:ext cx="10515600" cy="24050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Challenge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/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Technical University Dresden (TUD) 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Occluded Object Challenge</a:t>
            </a: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59" y="1997392"/>
            <a:ext cx="4571570" cy="3428677"/>
          </a:xfrm>
          <a:ln w="12700">
            <a:solidFill>
              <a:schemeClr val="tx1"/>
            </a:solidFill>
          </a:ln>
        </p:spPr>
      </p:pic>
      <p:sp>
        <p:nvSpPr>
          <p:cNvPr id="26" name="Rectangle 1"/>
          <p:cNvSpPr>
            <a:spLocks noGrp="1" noChangeArrowheads="1"/>
          </p:cNvSpPr>
          <p:nvPr>
            <p:ph type="title"/>
          </p:nvPr>
        </p:nvSpPr>
        <p:spPr>
          <a:xfrm>
            <a:off x="1895961" y="817657"/>
            <a:ext cx="7457103" cy="1273094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 smtClean="0">
                <a:solidFill>
                  <a:srgbClr val="FF0000"/>
                </a:solidFill>
              </a:rPr>
              <a:t>The Challenge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428551" y="2047474"/>
            <a:ext cx="5526526" cy="233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Estimate the 6D pose from single RGB-D images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Focus on the estimation of the pose: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It is known which objects are present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3D models of the objects are provided</a:t>
            </a:r>
            <a:endParaRPr lang="en-GB" sz="2000" dirty="0">
              <a:latin typeface="+mj-lt"/>
            </a:endParaRPr>
          </a:p>
          <a:p>
            <a:pPr marL="272955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High levels of occlusions </a:t>
            </a:r>
            <a:endParaRPr lang="en-GB" sz="2000" dirty="0" smtClean="0">
              <a:latin typeface="+mj-lt"/>
            </a:endParaRPr>
          </a:p>
          <a:p>
            <a:pPr marL="272955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Cluttered environment</a:t>
            </a:r>
            <a:endParaRPr lang="en-GB" sz="2000" dirty="0">
              <a:latin typeface="+mj-lt"/>
            </a:endParaRPr>
          </a:p>
          <a:p>
            <a:pPr marL="668243" lvl="1" indent="0">
              <a:lnSpc>
                <a:spcPct val="120000"/>
              </a:lnSpc>
            </a:pPr>
            <a:endParaRPr lang="en-GB" sz="20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94617" y="6197977"/>
            <a:ext cx="10758291" cy="106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400" dirty="0" smtClean="0">
                <a:latin typeface="+mj-lt"/>
              </a:rPr>
              <a:t>[Hinterstoisser2012]: </a:t>
            </a:r>
            <a:r>
              <a:rPr lang="en-GB" sz="1400" dirty="0">
                <a:latin typeface="+mj-lt"/>
              </a:rPr>
              <a:t>Stefan </a:t>
            </a:r>
            <a:r>
              <a:rPr lang="en-GB" sz="1400" dirty="0" err="1">
                <a:latin typeface="+mj-lt"/>
              </a:rPr>
              <a:t>Hinterstoisser</a:t>
            </a:r>
            <a:r>
              <a:rPr lang="en-GB" sz="1400" dirty="0">
                <a:latin typeface="+mj-lt"/>
              </a:rPr>
              <a:t>, Vincent </a:t>
            </a:r>
            <a:r>
              <a:rPr lang="en-GB" sz="1400" dirty="0" err="1">
                <a:latin typeface="+mj-lt"/>
              </a:rPr>
              <a:t>Lepetit</a:t>
            </a:r>
            <a:r>
              <a:rPr lang="en-GB" sz="1400" dirty="0">
                <a:latin typeface="+mj-lt"/>
              </a:rPr>
              <a:t>, Slobodan </a:t>
            </a:r>
            <a:r>
              <a:rPr lang="en-GB" sz="1400" dirty="0" err="1">
                <a:latin typeface="+mj-lt"/>
              </a:rPr>
              <a:t>Ilic</a:t>
            </a:r>
            <a:r>
              <a:rPr lang="en-GB" sz="1400" dirty="0">
                <a:latin typeface="+mj-lt"/>
              </a:rPr>
              <a:t>, Stefan </a:t>
            </a:r>
            <a:r>
              <a:rPr lang="en-GB" sz="1400" dirty="0" err="1">
                <a:latin typeface="+mj-lt"/>
              </a:rPr>
              <a:t>Holzer</a:t>
            </a:r>
            <a:r>
              <a:rPr lang="en-GB" sz="1400" dirty="0">
                <a:latin typeface="+mj-lt"/>
              </a:rPr>
              <a:t>, Gary R. </a:t>
            </a:r>
            <a:r>
              <a:rPr lang="en-GB" sz="1400" dirty="0" err="1">
                <a:latin typeface="+mj-lt"/>
              </a:rPr>
              <a:t>Bradski</a:t>
            </a:r>
            <a:r>
              <a:rPr lang="en-GB" sz="1400" dirty="0">
                <a:latin typeface="+mj-lt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latin typeface="+mj-lt"/>
              </a:rPr>
              <a:t>Kurt </a:t>
            </a:r>
            <a:r>
              <a:rPr lang="en-GB" sz="1400" dirty="0" err="1">
                <a:latin typeface="+mj-lt"/>
              </a:rPr>
              <a:t>Konolige</a:t>
            </a:r>
            <a:r>
              <a:rPr lang="en-GB" sz="1400" dirty="0">
                <a:latin typeface="+mj-lt"/>
              </a:rPr>
              <a:t>, Nassir </a:t>
            </a:r>
            <a:r>
              <a:rPr lang="en-GB" sz="1400" dirty="0" err="1" smtClean="0">
                <a:latin typeface="+mj-lt"/>
              </a:rPr>
              <a:t>Navab</a:t>
            </a:r>
            <a:r>
              <a:rPr lang="en-GB" sz="1400" dirty="0" smtClean="0">
                <a:latin typeface="+mj-lt"/>
              </a:rPr>
              <a:t>: </a:t>
            </a:r>
            <a:r>
              <a:rPr lang="en-GB" sz="1400" i="1" dirty="0" smtClean="0">
                <a:latin typeface="+mj-lt"/>
              </a:rPr>
              <a:t>Model </a:t>
            </a:r>
            <a:r>
              <a:rPr lang="en-GB" sz="1400" i="1" dirty="0">
                <a:latin typeface="+mj-lt"/>
              </a:rPr>
              <a:t>Based Training, Detection and Pose Estimation of Texture-Less 3D Objects in Heavily Cluttered Scenes</a:t>
            </a:r>
            <a:r>
              <a:rPr lang="en-GB" sz="1400" dirty="0">
                <a:latin typeface="+mj-lt"/>
              </a:rPr>
              <a:t>. ACCV </a:t>
            </a:r>
            <a:r>
              <a:rPr lang="en-GB" sz="1400" dirty="0" smtClean="0">
                <a:latin typeface="+mj-lt"/>
              </a:rPr>
              <a:t>2012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6088837" y="5426069"/>
            <a:ext cx="1724172" cy="378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400" dirty="0" smtClean="0">
                <a:latin typeface="+mj-lt"/>
              </a:rPr>
              <a:t>[Hinterstoisser2012]</a:t>
            </a:r>
          </a:p>
        </p:txBody>
      </p:sp>
    </p:spTree>
    <p:extLst>
      <p:ext uri="{BB962C8B-B14F-4D97-AF65-F5344CB8AC3E}">
        <p14:creationId xmlns:p14="http://schemas.microsoft.com/office/powerpoint/2010/main" val="4212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59" y="1997392"/>
            <a:ext cx="4571570" cy="3428677"/>
          </a:xfrm>
          <a:ln w="12700">
            <a:solidFill>
              <a:schemeClr val="tx1"/>
            </a:solidFill>
          </a:ln>
        </p:spPr>
      </p:pic>
      <p:sp>
        <p:nvSpPr>
          <p:cNvPr id="15" name="Oval 14"/>
          <p:cNvSpPr/>
          <p:nvPr/>
        </p:nvSpPr>
        <p:spPr>
          <a:xfrm>
            <a:off x="7529225" y="3105939"/>
            <a:ext cx="1091045" cy="109104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/>
          <p:cNvSpPr/>
          <p:nvPr/>
        </p:nvSpPr>
        <p:spPr>
          <a:xfrm>
            <a:off x="7933721" y="2769159"/>
            <a:ext cx="1091045" cy="1091045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/>
          <p:cNvSpPr/>
          <p:nvPr/>
        </p:nvSpPr>
        <p:spPr>
          <a:xfrm>
            <a:off x="7909476" y="4145028"/>
            <a:ext cx="574158" cy="57415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/>
          <p:cNvSpPr/>
          <p:nvPr/>
        </p:nvSpPr>
        <p:spPr>
          <a:xfrm>
            <a:off x="8479243" y="3115401"/>
            <a:ext cx="574158" cy="57415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/>
          <p:cNvSpPr/>
          <p:nvPr/>
        </p:nvSpPr>
        <p:spPr>
          <a:xfrm>
            <a:off x="7296066" y="3950289"/>
            <a:ext cx="681682" cy="68168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/>
          <p:cNvSpPr/>
          <p:nvPr/>
        </p:nvSpPr>
        <p:spPr>
          <a:xfrm>
            <a:off x="9192930" y="2894654"/>
            <a:ext cx="784513" cy="78451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/>
          <p:cNvSpPr/>
          <p:nvPr/>
        </p:nvSpPr>
        <p:spPr>
          <a:xfrm>
            <a:off x="8175460" y="3650744"/>
            <a:ext cx="784513" cy="78451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/>
          <p:cNvSpPr/>
          <p:nvPr/>
        </p:nvSpPr>
        <p:spPr>
          <a:xfrm>
            <a:off x="8262363" y="2331785"/>
            <a:ext cx="610706" cy="61070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/>
          <p:cNvSpPr/>
          <p:nvPr/>
        </p:nvSpPr>
        <p:spPr>
          <a:xfrm>
            <a:off x="7760133" y="2899824"/>
            <a:ext cx="610706" cy="61070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tangle 1"/>
          <p:cNvSpPr>
            <a:spLocks noGrp="1" noChangeArrowheads="1"/>
          </p:cNvSpPr>
          <p:nvPr>
            <p:ph type="title"/>
          </p:nvPr>
        </p:nvSpPr>
        <p:spPr>
          <a:xfrm>
            <a:off x="1895961" y="817657"/>
            <a:ext cx="7457103" cy="1273094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 smtClean="0">
                <a:solidFill>
                  <a:srgbClr val="FF0000"/>
                </a:solidFill>
              </a:rPr>
              <a:t>The Dataset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428550" y="2047474"/>
            <a:ext cx="5764907" cy="233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8 additionally annotated </a:t>
            </a:r>
            <a:r>
              <a:rPr lang="en-GB" sz="2000" dirty="0" smtClean="0">
                <a:latin typeface="+mj-lt"/>
              </a:rPr>
              <a:t>([</a:t>
            </a:r>
            <a:r>
              <a:rPr lang="en-GB" sz="2000" dirty="0">
                <a:latin typeface="+mj-lt"/>
              </a:rPr>
              <a:t>Brachmann2014</a:t>
            </a:r>
            <a:r>
              <a:rPr lang="en-GB" sz="2000" dirty="0" smtClean="0">
                <a:latin typeface="+mj-lt"/>
              </a:rPr>
              <a:t>]) </a:t>
            </a:r>
            <a:r>
              <a:rPr lang="en-GB" sz="2000" dirty="0">
                <a:latin typeface="+mj-lt"/>
              </a:rPr>
              <a:t>objects </a:t>
            </a:r>
            <a:r>
              <a:rPr lang="en-GB" sz="2000" dirty="0" smtClean="0">
                <a:latin typeface="+mj-lt"/>
              </a:rPr>
              <a:t>for sequence from </a:t>
            </a:r>
            <a:r>
              <a:rPr lang="en-GB" sz="2000" dirty="0">
                <a:latin typeface="+mj-lt"/>
              </a:rPr>
              <a:t>[Hinterstoisser2012</a:t>
            </a:r>
            <a:r>
              <a:rPr lang="en-GB" sz="2000" dirty="0" smtClean="0">
                <a:latin typeface="+mj-lt"/>
              </a:rPr>
              <a:t>]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1000+ Images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94617" y="5616081"/>
            <a:ext cx="10758291" cy="106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400" dirty="0">
                <a:latin typeface="+mj-lt"/>
              </a:rPr>
              <a:t>[Hinterstoisser2012]: Stefan </a:t>
            </a:r>
            <a:r>
              <a:rPr lang="en-GB" sz="1400" dirty="0" err="1">
                <a:latin typeface="+mj-lt"/>
              </a:rPr>
              <a:t>Hinterstoisser</a:t>
            </a:r>
            <a:r>
              <a:rPr lang="en-GB" sz="1400" dirty="0">
                <a:latin typeface="+mj-lt"/>
              </a:rPr>
              <a:t>, Vincent </a:t>
            </a:r>
            <a:r>
              <a:rPr lang="en-GB" sz="1400" dirty="0" err="1">
                <a:latin typeface="+mj-lt"/>
              </a:rPr>
              <a:t>Lepetit</a:t>
            </a:r>
            <a:r>
              <a:rPr lang="en-GB" sz="1400" dirty="0">
                <a:latin typeface="+mj-lt"/>
              </a:rPr>
              <a:t>, Slobodan </a:t>
            </a:r>
            <a:r>
              <a:rPr lang="en-GB" sz="1400" dirty="0" err="1">
                <a:latin typeface="+mj-lt"/>
              </a:rPr>
              <a:t>Ilic</a:t>
            </a:r>
            <a:r>
              <a:rPr lang="en-GB" sz="1400" dirty="0">
                <a:latin typeface="+mj-lt"/>
              </a:rPr>
              <a:t>, Stefan </a:t>
            </a:r>
            <a:r>
              <a:rPr lang="en-GB" sz="1400" dirty="0" err="1">
                <a:latin typeface="+mj-lt"/>
              </a:rPr>
              <a:t>Holzer</a:t>
            </a:r>
            <a:r>
              <a:rPr lang="en-GB" sz="1400" dirty="0">
                <a:latin typeface="+mj-lt"/>
              </a:rPr>
              <a:t>, Gary R. </a:t>
            </a:r>
            <a:r>
              <a:rPr lang="en-GB" sz="1400" dirty="0" err="1">
                <a:latin typeface="+mj-lt"/>
              </a:rPr>
              <a:t>Bradski</a:t>
            </a:r>
            <a:r>
              <a:rPr lang="en-GB" sz="1400" dirty="0">
                <a:latin typeface="+mj-lt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latin typeface="+mj-lt"/>
              </a:rPr>
              <a:t>Kurt </a:t>
            </a:r>
            <a:r>
              <a:rPr lang="en-GB" sz="1400" dirty="0" err="1">
                <a:latin typeface="+mj-lt"/>
              </a:rPr>
              <a:t>Konolige</a:t>
            </a:r>
            <a:r>
              <a:rPr lang="en-GB" sz="1400" dirty="0">
                <a:latin typeface="+mj-lt"/>
              </a:rPr>
              <a:t>, Nassir </a:t>
            </a:r>
            <a:r>
              <a:rPr lang="en-GB" sz="1400" dirty="0" err="1" smtClean="0">
                <a:latin typeface="+mj-lt"/>
              </a:rPr>
              <a:t>Navab</a:t>
            </a:r>
            <a:r>
              <a:rPr lang="en-GB" sz="1400" dirty="0" smtClean="0">
                <a:latin typeface="+mj-lt"/>
              </a:rPr>
              <a:t>: </a:t>
            </a:r>
            <a:r>
              <a:rPr lang="en-GB" sz="1400" i="1" dirty="0" smtClean="0">
                <a:latin typeface="+mj-lt"/>
              </a:rPr>
              <a:t>Model </a:t>
            </a:r>
            <a:r>
              <a:rPr lang="en-GB" sz="1400" i="1" dirty="0">
                <a:latin typeface="+mj-lt"/>
              </a:rPr>
              <a:t>Based Training, Detection and Pose Estimation of Texture-Less 3D Objects in Heavily Cluttered Scenes</a:t>
            </a:r>
            <a:r>
              <a:rPr lang="en-GB" sz="1400" dirty="0">
                <a:latin typeface="+mj-lt"/>
              </a:rPr>
              <a:t>. ACCV </a:t>
            </a:r>
            <a:r>
              <a:rPr lang="en-GB" sz="1400" dirty="0" smtClean="0">
                <a:latin typeface="+mj-lt"/>
              </a:rPr>
              <a:t>2012</a:t>
            </a:r>
          </a:p>
          <a:p>
            <a:pPr>
              <a:lnSpc>
                <a:spcPct val="120000"/>
              </a:lnSpc>
            </a:pPr>
            <a:r>
              <a:rPr lang="en-GB" sz="1400" dirty="0" smtClean="0">
                <a:latin typeface="+mj-lt"/>
              </a:rPr>
              <a:t>[</a:t>
            </a:r>
            <a:r>
              <a:rPr lang="en-GB" sz="1400" dirty="0">
                <a:latin typeface="+mj-lt"/>
              </a:rPr>
              <a:t>Brachmann2014]: Eric </a:t>
            </a:r>
            <a:r>
              <a:rPr lang="en-GB" sz="1400" dirty="0" err="1">
                <a:latin typeface="+mj-lt"/>
              </a:rPr>
              <a:t>Brachmann</a:t>
            </a:r>
            <a:r>
              <a:rPr lang="en-GB" sz="1400" dirty="0">
                <a:latin typeface="+mj-lt"/>
              </a:rPr>
              <a:t>, Alexander </a:t>
            </a:r>
            <a:r>
              <a:rPr lang="en-GB" sz="1400" dirty="0" err="1">
                <a:latin typeface="+mj-lt"/>
              </a:rPr>
              <a:t>Krull</a:t>
            </a:r>
            <a:r>
              <a:rPr lang="en-GB" sz="1400" dirty="0">
                <a:latin typeface="+mj-lt"/>
              </a:rPr>
              <a:t>, Frank Michel, Stefan </a:t>
            </a:r>
            <a:r>
              <a:rPr lang="en-GB" sz="1400" dirty="0" err="1">
                <a:latin typeface="+mj-lt"/>
              </a:rPr>
              <a:t>Gumhold</a:t>
            </a:r>
            <a:r>
              <a:rPr lang="en-GB" sz="1400" dirty="0">
                <a:latin typeface="+mj-lt"/>
              </a:rPr>
              <a:t>, Jamie </a:t>
            </a:r>
            <a:r>
              <a:rPr lang="en-GB" sz="1400" dirty="0" err="1">
                <a:latin typeface="+mj-lt"/>
              </a:rPr>
              <a:t>Shotton</a:t>
            </a:r>
            <a:r>
              <a:rPr lang="en-GB" sz="1400" dirty="0">
                <a:latin typeface="+mj-lt"/>
              </a:rPr>
              <a:t>, </a:t>
            </a:r>
            <a:r>
              <a:rPr lang="en-GB" sz="1400" dirty="0" err="1">
                <a:latin typeface="+mj-lt"/>
              </a:rPr>
              <a:t>Carsten</a:t>
            </a:r>
            <a:r>
              <a:rPr lang="en-GB" sz="1400" dirty="0">
                <a:latin typeface="+mj-lt"/>
              </a:rPr>
              <a:t> Rother:</a:t>
            </a:r>
          </a:p>
          <a:p>
            <a:pPr>
              <a:lnSpc>
                <a:spcPct val="120000"/>
              </a:lnSpc>
            </a:pPr>
            <a:r>
              <a:rPr lang="en-GB" sz="1400" i="1" dirty="0">
                <a:latin typeface="+mj-lt"/>
              </a:rPr>
              <a:t>Learning 6D Object Pose Estimation using 3D Object Coordinates</a:t>
            </a:r>
            <a:r>
              <a:rPr lang="en-GB" sz="1400" dirty="0">
                <a:latin typeface="+mj-lt"/>
              </a:rPr>
              <a:t>. ECCV 2014</a:t>
            </a:r>
            <a:endParaRPr lang="en-GB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98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26" name="Rectangle 1"/>
          <p:cNvSpPr>
            <a:spLocks noGrp="1" noChangeArrowheads="1"/>
          </p:cNvSpPr>
          <p:nvPr>
            <p:ph type="title"/>
          </p:nvPr>
        </p:nvSpPr>
        <p:spPr>
          <a:xfrm>
            <a:off x="1895961" y="817657"/>
            <a:ext cx="7457103" cy="1273094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>
                <a:solidFill>
                  <a:srgbClr val="FF0000"/>
                </a:solidFill>
              </a:rPr>
              <a:t>The Procedure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428551" y="2047474"/>
            <a:ext cx="5515477" cy="444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Training is open 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All data except our test sequences</a:t>
            </a:r>
          </a:p>
          <a:p>
            <a:pPr marL="342900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Send us your results and we will calculate the error according to different metrics: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US" sz="2000" dirty="0">
                <a:latin typeface="+mj-lt"/>
              </a:rPr>
              <a:t>The </a:t>
            </a:r>
            <a:r>
              <a:rPr lang="en-US" sz="2000" dirty="0" smtClean="0">
                <a:latin typeface="+mj-lt"/>
              </a:rPr>
              <a:t>average distance criterion </a:t>
            </a:r>
            <a:r>
              <a:rPr lang="en-US" sz="2000" dirty="0">
                <a:latin typeface="+mj-lt"/>
              </a:rPr>
              <a:t>[Hinterstoisser2012</a:t>
            </a:r>
            <a:r>
              <a:rPr lang="en-US" sz="2000" dirty="0" smtClean="0">
                <a:latin typeface="+mj-lt"/>
              </a:rPr>
              <a:t>]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5cm</a:t>
            </a:r>
            <a:r>
              <a:rPr lang="en-GB" sz="2000" dirty="0">
                <a:latin typeface="+mj-lt"/>
              </a:rPr>
              <a:t>, 5deg [Shotton2013</a:t>
            </a:r>
            <a:r>
              <a:rPr lang="en-GB" sz="2000" dirty="0" smtClean="0">
                <a:latin typeface="+mj-lt"/>
              </a:rPr>
              <a:t>] 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Bounding box IOU</a:t>
            </a:r>
          </a:p>
        </p:txBody>
      </p:sp>
      <p:pic>
        <p:nvPicPr>
          <p:cNvPr id="27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59" y="1997392"/>
            <a:ext cx="4571570" cy="3428677"/>
          </a:xfrm>
          <a:ln w="12700">
            <a:solidFill>
              <a:schemeClr val="tx1"/>
            </a:solidFill>
          </a:ln>
        </p:spPr>
      </p:pic>
      <p:sp>
        <p:nvSpPr>
          <p:cNvPr id="29" name="Oval 28"/>
          <p:cNvSpPr/>
          <p:nvPr/>
        </p:nvSpPr>
        <p:spPr>
          <a:xfrm>
            <a:off x="7933721" y="2769159"/>
            <a:ext cx="1091045" cy="1091045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/>
          <p:cNvSpPr/>
          <p:nvPr/>
        </p:nvSpPr>
        <p:spPr>
          <a:xfrm>
            <a:off x="7909476" y="4145028"/>
            <a:ext cx="574158" cy="57415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/>
          <p:cNvSpPr/>
          <p:nvPr/>
        </p:nvSpPr>
        <p:spPr>
          <a:xfrm>
            <a:off x="8479243" y="3115401"/>
            <a:ext cx="574158" cy="57415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/>
          <p:cNvSpPr/>
          <p:nvPr/>
        </p:nvSpPr>
        <p:spPr>
          <a:xfrm>
            <a:off x="7296066" y="3950289"/>
            <a:ext cx="681682" cy="68168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/>
          <p:cNvSpPr/>
          <p:nvPr/>
        </p:nvSpPr>
        <p:spPr>
          <a:xfrm>
            <a:off x="9192930" y="2894654"/>
            <a:ext cx="784513" cy="78451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/>
          <p:cNvSpPr/>
          <p:nvPr/>
        </p:nvSpPr>
        <p:spPr>
          <a:xfrm>
            <a:off x="8175460" y="3650744"/>
            <a:ext cx="784513" cy="78451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Oval 34"/>
          <p:cNvSpPr/>
          <p:nvPr/>
        </p:nvSpPr>
        <p:spPr>
          <a:xfrm>
            <a:off x="8262363" y="2331785"/>
            <a:ext cx="610706" cy="61070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Oval 35"/>
          <p:cNvSpPr/>
          <p:nvPr/>
        </p:nvSpPr>
        <p:spPr>
          <a:xfrm>
            <a:off x="7760133" y="2899824"/>
            <a:ext cx="610706" cy="61070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394617" y="5616081"/>
            <a:ext cx="10758291" cy="106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400" dirty="0">
                <a:latin typeface="+mj-lt"/>
              </a:rPr>
              <a:t>[Hinterstoisser2012]: Stefan </a:t>
            </a:r>
            <a:r>
              <a:rPr lang="en-GB" sz="1400" dirty="0" err="1">
                <a:latin typeface="+mj-lt"/>
              </a:rPr>
              <a:t>Hinterstoisser</a:t>
            </a:r>
            <a:r>
              <a:rPr lang="en-GB" sz="1400" dirty="0">
                <a:latin typeface="+mj-lt"/>
              </a:rPr>
              <a:t>, Vincent </a:t>
            </a:r>
            <a:r>
              <a:rPr lang="en-GB" sz="1400" dirty="0" err="1">
                <a:latin typeface="+mj-lt"/>
              </a:rPr>
              <a:t>Lepetit</a:t>
            </a:r>
            <a:r>
              <a:rPr lang="en-GB" sz="1400" dirty="0">
                <a:latin typeface="+mj-lt"/>
              </a:rPr>
              <a:t>, Slobodan </a:t>
            </a:r>
            <a:r>
              <a:rPr lang="en-GB" sz="1400" dirty="0" err="1">
                <a:latin typeface="+mj-lt"/>
              </a:rPr>
              <a:t>Ilic</a:t>
            </a:r>
            <a:r>
              <a:rPr lang="en-GB" sz="1400" dirty="0">
                <a:latin typeface="+mj-lt"/>
              </a:rPr>
              <a:t>, Stefan </a:t>
            </a:r>
            <a:r>
              <a:rPr lang="en-GB" sz="1400" dirty="0" err="1">
                <a:latin typeface="+mj-lt"/>
              </a:rPr>
              <a:t>Holzer</a:t>
            </a:r>
            <a:r>
              <a:rPr lang="en-GB" sz="1400" dirty="0">
                <a:latin typeface="+mj-lt"/>
              </a:rPr>
              <a:t>, Gary R. </a:t>
            </a:r>
            <a:r>
              <a:rPr lang="en-GB" sz="1400" dirty="0" err="1">
                <a:latin typeface="+mj-lt"/>
              </a:rPr>
              <a:t>Bradski</a:t>
            </a:r>
            <a:r>
              <a:rPr lang="en-GB" sz="1400" dirty="0">
                <a:latin typeface="+mj-lt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latin typeface="+mj-lt"/>
              </a:rPr>
              <a:t>Kurt </a:t>
            </a:r>
            <a:r>
              <a:rPr lang="en-GB" sz="1400" dirty="0" err="1">
                <a:latin typeface="+mj-lt"/>
              </a:rPr>
              <a:t>Konolige</a:t>
            </a:r>
            <a:r>
              <a:rPr lang="en-GB" sz="1400" dirty="0">
                <a:latin typeface="+mj-lt"/>
              </a:rPr>
              <a:t>, Nassir </a:t>
            </a:r>
            <a:r>
              <a:rPr lang="en-GB" sz="1400" dirty="0" err="1" smtClean="0">
                <a:latin typeface="+mj-lt"/>
              </a:rPr>
              <a:t>Navab</a:t>
            </a:r>
            <a:r>
              <a:rPr lang="en-GB" sz="1400" dirty="0" smtClean="0">
                <a:latin typeface="+mj-lt"/>
              </a:rPr>
              <a:t>: </a:t>
            </a:r>
            <a:r>
              <a:rPr lang="en-GB" sz="1400" i="1" dirty="0" smtClean="0">
                <a:latin typeface="+mj-lt"/>
              </a:rPr>
              <a:t>Model </a:t>
            </a:r>
            <a:r>
              <a:rPr lang="en-GB" sz="1400" i="1" dirty="0">
                <a:latin typeface="+mj-lt"/>
              </a:rPr>
              <a:t>Based Training, Detection and Pose Estimation of Texture-Less 3D Objects in Heavily Cluttered Scenes</a:t>
            </a:r>
            <a:r>
              <a:rPr lang="en-GB" sz="1400" dirty="0">
                <a:latin typeface="+mj-lt"/>
              </a:rPr>
              <a:t>. ACCV </a:t>
            </a:r>
            <a:r>
              <a:rPr lang="en-GB" sz="1400" dirty="0" smtClean="0">
                <a:latin typeface="+mj-lt"/>
              </a:rPr>
              <a:t>2012</a:t>
            </a:r>
          </a:p>
          <a:p>
            <a:pPr>
              <a:lnSpc>
                <a:spcPct val="120000"/>
              </a:lnSpc>
            </a:pPr>
            <a:r>
              <a:rPr lang="en-GB" sz="1400" dirty="0" smtClean="0">
                <a:latin typeface="+mj-lt"/>
              </a:rPr>
              <a:t>[Shotton2013</a:t>
            </a:r>
            <a:r>
              <a:rPr lang="en-GB" sz="1400" dirty="0">
                <a:latin typeface="+mj-lt"/>
              </a:rPr>
              <a:t>]: Jamie </a:t>
            </a:r>
            <a:r>
              <a:rPr lang="en-GB" sz="1400" dirty="0" err="1">
                <a:latin typeface="+mj-lt"/>
              </a:rPr>
              <a:t>Shotton</a:t>
            </a:r>
            <a:r>
              <a:rPr lang="en-GB" sz="1400" dirty="0">
                <a:latin typeface="+mj-lt"/>
              </a:rPr>
              <a:t>, Ben </a:t>
            </a:r>
            <a:r>
              <a:rPr lang="en-GB" sz="1400" dirty="0" err="1">
                <a:latin typeface="+mj-lt"/>
              </a:rPr>
              <a:t>Glocker</a:t>
            </a:r>
            <a:r>
              <a:rPr lang="en-GB" sz="1400" dirty="0">
                <a:latin typeface="+mj-lt"/>
              </a:rPr>
              <a:t>, Christopher Zach, </a:t>
            </a:r>
            <a:r>
              <a:rPr lang="en-GB" sz="1400" dirty="0" err="1">
                <a:latin typeface="+mj-lt"/>
              </a:rPr>
              <a:t>Shahram</a:t>
            </a:r>
            <a:r>
              <a:rPr lang="en-GB" sz="1400" dirty="0">
                <a:latin typeface="+mj-lt"/>
              </a:rPr>
              <a:t> </a:t>
            </a:r>
            <a:r>
              <a:rPr lang="en-GB" sz="1400" dirty="0" err="1">
                <a:latin typeface="+mj-lt"/>
              </a:rPr>
              <a:t>Izadi</a:t>
            </a:r>
            <a:r>
              <a:rPr lang="en-GB" sz="1400" dirty="0">
                <a:latin typeface="+mj-lt"/>
              </a:rPr>
              <a:t>, Antonio </a:t>
            </a:r>
            <a:r>
              <a:rPr lang="en-GB" sz="1400" dirty="0" err="1">
                <a:latin typeface="+mj-lt"/>
              </a:rPr>
              <a:t>Criminisi</a:t>
            </a:r>
            <a:r>
              <a:rPr lang="en-GB" sz="1400" dirty="0">
                <a:latin typeface="+mj-lt"/>
              </a:rPr>
              <a:t>, Andrew Fitzgibbon: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latin typeface="+mj-lt"/>
              </a:rPr>
              <a:t>Scene Coordinate Regression Forests for Camera </a:t>
            </a:r>
            <a:r>
              <a:rPr lang="en-GB" sz="1400" dirty="0" err="1">
                <a:latin typeface="+mj-lt"/>
              </a:rPr>
              <a:t>Relocalization</a:t>
            </a:r>
            <a:r>
              <a:rPr lang="en-GB" sz="1400" dirty="0">
                <a:latin typeface="+mj-lt"/>
              </a:rPr>
              <a:t> in RGB-D Images. CVPR 2013</a:t>
            </a:r>
            <a:endParaRPr lang="en-GB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311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02" y="2052699"/>
            <a:ext cx="10515600" cy="24050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Challenge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/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Technical University Graz &amp; EPFL 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3D </a:t>
            </a:r>
            <a:r>
              <a:rPr lang="en-GB" dirty="0">
                <a:solidFill>
                  <a:srgbClr val="FF0000"/>
                </a:solidFill>
              </a:rPr>
              <a:t>Rigid Tracking from RGB Images Challenge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7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07" y="3328315"/>
            <a:ext cx="2494856" cy="16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07" y="1548712"/>
            <a:ext cx="2494857" cy="16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126" y="5107918"/>
            <a:ext cx="2494857" cy="1620000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US" sz="3600" dirty="0">
                <a:solidFill>
                  <a:srgbClr val="FF0000"/>
                </a:solidFill>
              </a:rPr>
              <a:t>The Dataset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28551" y="2047474"/>
            <a:ext cx="5526526" cy="445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342900" indent="-342900">
              <a:buFont typeface="Courier New" charset="0"/>
              <a:buChar char="o"/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Monocular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RGB images (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NO Depth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!) 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3 rigid, poorly textured, occluded objects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Simple CAD model for each object</a:t>
            </a: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+mj-lt"/>
              </a:rPr>
              <a:t>Occlusions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come from: 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User interaction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Object moving against cluttered background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Distractor 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objects</a:t>
            </a:r>
          </a:p>
          <a:p>
            <a:pPr marL="800100" lvl="1" indent="-342900">
              <a:buFont typeface="Courier New" charset="0"/>
              <a:buChar char="o"/>
            </a:pPr>
            <a:endParaRPr lang="en-US" sz="2000" dirty="0" smtClean="0">
              <a:solidFill>
                <a:schemeClr val="tx1"/>
              </a:solidFill>
              <a:latin typeface="+mj-lt"/>
            </a:endParaRPr>
          </a:p>
          <a:p>
            <a:pPr marL="457200" lvl="1" indent="0"/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3600" b="1" dirty="0">
                <a:latin typeface="+mj-lt"/>
              </a:rPr>
              <a:t>CHALLENGE: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Recover 3D pose (6 DOFS) of the target object on each frame of the testing video </a:t>
            </a:r>
            <a:r>
              <a:rPr lang="en-US" b="1" dirty="0" smtClean="0">
                <a:latin typeface="+mj-lt"/>
              </a:rPr>
              <a:t>sequences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9" name="Picture 34" descr="EPFL_LOG_RVB-96.T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851" y="3048915"/>
            <a:ext cx="11525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 descr="logoGraz2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102" y="3968549"/>
            <a:ext cx="12160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29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US" sz="3600">
                <a:solidFill>
                  <a:srgbClr val="FF0000"/>
                </a:solidFill>
              </a:rPr>
              <a:t>Training &amp; Testing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28551" y="2033186"/>
            <a:ext cx="5526526" cy="49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r>
              <a:rPr lang="en-US" sz="2800" b="1" dirty="0">
                <a:latin typeface="+mj-lt"/>
              </a:rPr>
              <a:t>Training </a:t>
            </a:r>
            <a:r>
              <a:rPr lang="en-US" sz="2800" b="1" dirty="0" smtClean="0">
                <a:latin typeface="+mj-lt"/>
              </a:rPr>
              <a:t>set</a:t>
            </a:r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9" name="Picture 34" descr="EPFL_LOG_RVB-96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851" y="3048915"/>
            <a:ext cx="11525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 descr="logoGraz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102" y="3968549"/>
            <a:ext cx="12160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703" y="2567230"/>
            <a:ext cx="2216304" cy="12466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72" y="2567230"/>
            <a:ext cx="2216304" cy="12466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1633" y="2567230"/>
            <a:ext cx="2216304" cy="12466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8551" y="3981974"/>
            <a:ext cx="9801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dirty="0" smtClean="0">
                <a:latin typeface="+mj-lt"/>
              </a:rPr>
              <a:t>Pose ground truth retrieved from grid of markers registered </a:t>
            </a:r>
            <a:r>
              <a:rPr lang="en-US" sz="2000" dirty="0" err="1" smtClean="0">
                <a:latin typeface="+mj-lt"/>
              </a:rPr>
              <a:t>wrt</a:t>
            </a:r>
            <a:r>
              <a:rPr lang="en-US" sz="2000" dirty="0" smtClean="0">
                <a:latin typeface="+mj-lt"/>
              </a:rPr>
              <a:t> the object</a:t>
            </a:r>
          </a:p>
          <a:p>
            <a:pPr marL="285750" indent="-285750">
              <a:buFont typeface="Courier New" charset="0"/>
              <a:buChar char="o"/>
            </a:pPr>
            <a:r>
              <a:rPr lang="en-US" sz="2000" dirty="0" smtClean="0">
                <a:latin typeface="+mj-lt"/>
              </a:rPr>
              <a:t>Object showed with several static distractor objects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23772" y="5133917"/>
            <a:ext cx="5526526" cy="49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r>
              <a:rPr lang="en-US" sz="2800" b="1" dirty="0" smtClean="0">
                <a:latin typeface="+mj-lt"/>
              </a:rPr>
              <a:t>Testing set</a:t>
            </a:r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8551" y="5624174"/>
            <a:ext cx="9801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sz="2000" dirty="0">
                <a:latin typeface="+mj-lt"/>
              </a:rPr>
              <a:t>Pose ground truth retrieved from grid of markers far from the object and manually </a:t>
            </a:r>
            <a:r>
              <a:rPr lang="en-US" sz="2000" dirty="0" smtClean="0">
                <a:latin typeface="+mj-lt"/>
              </a:rPr>
              <a:t>refined</a:t>
            </a:r>
            <a:endParaRPr lang="en-US" sz="2000" dirty="0">
              <a:latin typeface="+mj-lt"/>
            </a:endParaRPr>
          </a:p>
          <a:p>
            <a:pPr marL="285750" indent="-285750">
              <a:buFont typeface="Courier New" charset="0"/>
              <a:buChar char="o"/>
            </a:pPr>
            <a:r>
              <a:rPr lang="en-US" sz="2000" dirty="0">
                <a:latin typeface="+mj-lt"/>
              </a:rPr>
              <a:t>Dynamic user interaction, distractor objects are moving, light and background changes</a:t>
            </a:r>
          </a:p>
          <a:p>
            <a:pPr marL="285750" indent="-285750">
              <a:buFont typeface="Courier New" charset="0"/>
              <a:buChar char="o"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US" sz="3600" dirty="0" smtClean="0">
                <a:solidFill>
                  <a:srgbClr val="FF0000"/>
                </a:solidFill>
              </a:rPr>
              <a:t>Testing Set - Box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19" name="Picture 34" descr="EPFL_LOG_RVB-96.T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851" y="3048915"/>
            <a:ext cx="11525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 descr="logoGraz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102" y="3968549"/>
            <a:ext cx="12160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parisonB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7498" y="1799143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US" sz="3600" dirty="0" smtClean="0">
                <a:solidFill>
                  <a:srgbClr val="FF0000"/>
                </a:solidFill>
              </a:rPr>
              <a:t>Testing Set - Can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19" name="Picture 34" descr="EPFL_LOG_RVB-96.T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851" y="3048915"/>
            <a:ext cx="11525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 descr="logoGraz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102" y="3968549"/>
            <a:ext cx="12160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parisonCa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7498" y="1799143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US" sz="3600" dirty="0" smtClean="0">
                <a:solidFill>
                  <a:srgbClr val="FF0000"/>
                </a:solidFill>
              </a:rPr>
              <a:t>Testing Set - Door</a:t>
            </a:r>
            <a:endParaRPr lang="en-GB" sz="3600" dirty="0">
              <a:solidFill>
                <a:srgbClr val="FF0000"/>
              </a:solidFill>
            </a:endParaRPr>
          </a:p>
        </p:txBody>
      </p:sp>
      <p:pic>
        <p:nvPicPr>
          <p:cNvPr id="19" name="Picture 34" descr="EPFL_LOG_RVB-96.T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851" y="3048915"/>
            <a:ext cx="11525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 descr="logoGraz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102" y="3968549"/>
            <a:ext cx="12160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parisonDoo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7498" y="1799143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7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Statistics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153"/>
            <a:ext cx="10515600" cy="1653597"/>
          </a:xfrm>
        </p:spPr>
        <p:txBody>
          <a:bodyPr>
            <a:normAutofit lnSpcReduction="10000"/>
          </a:bodyPr>
          <a:lstStyle/>
          <a:p>
            <a:pPr>
              <a:buFont typeface="Courier New" charset="0"/>
              <a:buChar char="o"/>
            </a:pPr>
            <a:r>
              <a:rPr lang="en-GB" sz="2400" dirty="0" smtClean="0">
                <a:latin typeface="+mj-lt"/>
              </a:rPr>
              <a:t>12 </a:t>
            </a:r>
            <a:r>
              <a:rPr lang="en-GB" sz="2400" dirty="0">
                <a:latin typeface="+mj-lt"/>
              </a:rPr>
              <a:t>extended abstracts have been submitted, and they are presented as spotlights and posters.</a:t>
            </a:r>
          </a:p>
          <a:p>
            <a:pPr>
              <a:buFont typeface="Courier New" charset="0"/>
              <a:buChar char="o"/>
            </a:pPr>
            <a:r>
              <a:rPr lang="en-GB" sz="2400" dirty="0" smtClean="0">
                <a:latin typeface="+mj-lt"/>
              </a:rPr>
              <a:t>2 demos on site for 6D object pose recovery.  </a:t>
            </a:r>
            <a:endParaRPr lang="en-GB" sz="2400" dirty="0">
              <a:latin typeface="+mj-lt"/>
            </a:endParaRPr>
          </a:p>
          <a:p>
            <a:pPr>
              <a:buFont typeface="Courier New" charset="0"/>
              <a:buChar char="o"/>
            </a:pPr>
            <a:r>
              <a:rPr lang="en-GB" sz="2400" dirty="0">
                <a:latin typeface="+mj-lt"/>
              </a:rPr>
              <a:t>We will present the best </a:t>
            </a:r>
            <a:r>
              <a:rPr lang="en-GB" sz="2400" dirty="0" smtClean="0">
                <a:latin typeface="+mj-lt"/>
              </a:rPr>
              <a:t>poster </a:t>
            </a:r>
            <a:r>
              <a:rPr lang="en-GB" sz="2400" dirty="0">
                <a:latin typeface="+mj-lt"/>
              </a:rPr>
              <a:t>award ($</a:t>
            </a:r>
            <a:r>
              <a:rPr lang="en-GB" sz="2400" dirty="0" smtClean="0">
                <a:latin typeface="+mj-lt"/>
              </a:rPr>
              <a:t>200) sponsored </a:t>
            </a:r>
            <a:r>
              <a:rPr lang="en-GB" sz="2400" dirty="0">
                <a:latin typeface="+mj-lt"/>
              </a:rPr>
              <a:t>by</a:t>
            </a:r>
          </a:p>
        </p:txBody>
      </p:sp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8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75" y="5264148"/>
            <a:ext cx="2520000" cy="761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75" y="4226776"/>
            <a:ext cx="2520000" cy="5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0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US" sz="3600" dirty="0" smtClean="0">
                <a:solidFill>
                  <a:srgbClr val="FF0000"/>
                </a:solidFill>
              </a:rPr>
              <a:t>Evaluation Metric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28551" y="2047474"/>
            <a:ext cx="9589482" cy="156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Align trajectories if 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needed *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Compute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the rotation and translation components of the absolute pose error for each frame.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Compute their empirical Cumulative Distribution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Compute the AUC score for each component</a:t>
            </a:r>
          </a:p>
        </p:txBody>
      </p:sp>
      <p:pic>
        <p:nvPicPr>
          <p:cNvPr id="19" name="Picture 34" descr="EPFL_LOG_RVB-96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851" y="3048915"/>
            <a:ext cx="11525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 descr="logoGraz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102" y="3968549"/>
            <a:ext cx="12160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28551" y="3688358"/>
            <a:ext cx="6995265" cy="2409221"/>
            <a:chOff x="634557" y="3399992"/>
            <a:chExt cx="6995265" cy="2409221"/>
          </a:xfrm>
        </p:grpSpPr>
        <p:pic>
          <p:nvPicPr>
            <p:cNvPr id="21" name="Picture 20" descr="box_9713_cumulativeRot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57" y="3399992"/>
              <a:ext cx="3117815" cy="2409221"/>
            </a:xfrm>
            <a:prstGeom prst="rect">
              <a:avLst/>
            </a:prstGeom>
          </p:spPr>
        </p:pic>
        <p:pic>
          <p:nvPicPr>
            <p:cNvPr id="22" name="Picture 21" descr="box_9713_cumulativeTransl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222" y="3437166"/>
              <a:ext cx="3021600" cy="2334873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28551" y="6354750"/>
            <a:ext cx="8801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+mj-lt"/>
              </a:rPr>
              <a:t>* </a:t>
            </a:r>
            <a:r>
              <a:rPr lang="en-US" sz="2000" b="1" dirty="0" smtClean="0">
                <a:solidFill>
                  <a:srgbClr val="BFBFBF"/>
                </a:solidFill>
                <a:latin typeface="+mj-lt"/>
              </a:rPr>
              <a:t>Sturm</a:t>
            </a:r>
            <a:r>
              <a:rPr lang="en-US" sz="2000" b="1" dirty="0">
                <a:solidFill>
                  <a:srgbClr val="BFBFBF"/>
                </a:solidFill>
                <a:latin typeface="+mj-lt"/>
              </a:rPr>
              <a:t>, et al. A benchmark for the evaluation of RGB-D SLAM systems. IROS 2012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00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US" sz="3600" dirty="0" smtClean="0">
                <a:solidFill>
                  <a:srgbClr val="FF0000"/>
                </a:solidFill>
              </a:rPr>
              <a:t>Results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27498" y="4122663"/>
            <a:ext cx="8586861" cy="43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r>
              <a:rPr lang="en-US" sz="2000" dirty="0">
                <a:latin typeface="+mj-lt"/>
              </a:rPr>
              <a:t>Methods with * are restarted at roughly half of the sequence</a:t>
            </a: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9" name="Picture 34" descr="EPFL_LOG_RVB-96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851" y="3048915"/>
            <a:ext cx="11525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 descr="logoGraz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102" y="3968549"/>
            <a:ext cx="12160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98" y="1684885"/>
            <a:ext cx="7599956" cy="245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5-Point Star 23"/>
          <p:cNvSpPr/>
          <p:nvPr/>
        </p:nvSpPr>
        <p:spPr>
          <a:xfrm>
            <a:off x="584650" y="3749051"/>
            <a:ext cx="192837" cy="173194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42345" y="4534052"/>
            <a:ext cx="9675688" cy="707886"/>
            <a:chOff x="342345" y="4762655"/>
            <a:chExt cx="9675688" cy="707886"/>
          </a:xfrm>
        </p:grpSpPr>
        <p:sp>
          <p:nvSpPr>
            <p:cNvPr id="25" name="Rectangle 24"/>
            <p:cNvSpPr/>
            <p:nvPr/>
          </p:nvSpPr>
          <p:spPr>
            <a:xfrm>
              <a:off x="527498" y="4762655"/>
              <a:ext cx="949053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 smtClean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Crivellaro</a:t>
              </a:r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, Alberto, et al. "A Novel Representation of Parts for Accurate 3D Object Detection and Tracking in Monocular Images.” ICCV 2015.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342345" y="4891591"/>
              <a:ext cx="224509" cy="173194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1"/>
          <p:cNvSpPr txBox="1">
            <a:spLocks noChangeArrowheads="1"/>
          </p:cNvSpPr>
          <p:nvPr/>
        </p:nvSpPr>
        <p:spPr>
          <a:xfrm>
            <a:off x="1895960" y="5321055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US" sz="3600" dirty="0" smtClean="0">
                <a:solidFill>
                  <a:srgbClr val="FF0000"/>
                </a:solidFill>
              </a:rPr>
              <a:t>Try it your self!</a:t>
            </a:r>
          </a:p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endParaRPr lang="en-US" sz="3600" dirty="0">
              <a:solidFill>
                <a:srgbClr val="FF0000"/>
              </a:solidFill>
            </a:endParaRPr>
          </a:p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US" sz="3600" dirty="0">
                <a:hlinkClick r:id="rId10"/>
              </a:rPr>
              <a:t>http://</a:t>
            </a:r>
            <a:r>
              <a:rPr lang="en-US" sz="3600" dirty="0" err="1" smtClean="0">
                <a:hlinkClick r:id="rId10"/>
              </a:rPr>
              <a:t>cvlab.epfl.ch</a:t>
            </a:r>
            <a:r>
              <a:rPr lang="en-US" sz="3600" dirty="0" smtClean="0">
                <a:hlinkClick r:id="rId10"/>
              </a:rPr>
              <a:t>/data/3d_object_tracking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19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02" y="1524057"/>
            <a:ext cx="10515600" cy="323367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Challenge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/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sz="3600" dirty="0" smtClean="0">
                <a:solidFill>
                  <a:srgbClr val="FF0000"/>
                </a:solidFill>
              </a:rPr>
              <a:t>Czech Technical University </a:t>
            </a:r>
            <a:br>
              <a:rPr lang="en-GB" sz="3600" dirty="0" smtClean="0">
                <a:solidFill>
                  <a:srgbClr val="FF0000"/>
                </a:solidFill>
              </a:rPr>
            </a:br>
            <a:r>
              <a:rPr lang="en-GB" sz="3600" dirty="0" smtClean="0">
                <a:solidFill>
                  <a:srgbClr val="FF0000"/>
                </a:solidFill>
              </a:rPr>
              <a:t>T-LESS </a:t>
            </a:r>
            <a:r>
              <a:rPr lang="en" sz="3600" dirty="0" smtClean="0">
                <a:solidFill>
                  <a:srgbClr val="FF0000"/>
                </a:solidFill>
              </a:rPr>
              <a:t>A </a:t>
            </a:r>
            <a:r>
              <a:rPr lang="en" sz="3600" dirty="0">
                <a:solidFill>
                  <a:srgbClr val="FF0000"/>
                </a:solidFill>
              </a:rPr>
              <a:t>new RGB-D dataset and evaluation protocol for detection and 6D pose estimation of texture-less </a:t>
            </a:r>
            <a:r>
              <a:rPr lang="en" sz="3600" dirty="0" smtClean="0">
                <a:solidFill>
                  <a:srgbClr val="FF0000"/>
                </a:solidFill>
              </a:rPr>
              <a:t>objects</a:t>
            </a:r>
            <a:r>
              <a:rPr lang="en-GB" sz="3600" dirty="0" smtClean="0">
                <a:solidFill>
                  <a:srgbClr val="FF0000"/>
                </a:solidFill>
              </a:rPr>
              <a:t/>
            </a:r>
            <a:br>
              <a:rPr lang="en-GB" sz="3600" dirty="0" smtClean="0">
                <a:solidFill>
                  <a:srgbClr val="FF0000"/>
                </a:solidFill>
              </a:rPr>
            </a:br>
            <a:r>
              <a:rPr lang="en-GB" sz="3600" dirty="0">
                <a:solidFill>
                  <a:srgbClr val="FF0000"/>
                </a:solidFill>
              </a:rPr>
              <a:t/>
            </a:r>
            <a:br>
              <a:rPr lang="en-GB" sz="3600" dirty="0">
                <a:solidFill>
                  <a:srgbClr val="FF0000"/>
                </a:solidFill>
              </a:rPr>
            </a:br>
            <a:r>
              <a:rPr lang="en" sz="3600" u="sng" dirty="0">
                <a:solidFill>
                  <a:schemeClr val="accent5"/>
                </a:solidFill>
                <a:hlinkClick r:id="rId2"/>
              </a:rPr>
              <a:t>http://cmp.felk.cvut.cz/t-less</a:t>
            </a:r>
            <a:endParaRPr lang="en-GB" sz="3600" dirty="0">
              <a:solidFill>
                <a:srgbClr val="FF0000"/>
              </a:solidFill>
            </a:endParaRPr>
          </a:p>
        </p:txBody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075230" y="5195432"/>
            <a:ext cx="4041541" cy="1476828"/>
            <a:chOff x="2695095" y="4661346"/>
            <a:chExt cx="4041541" cy="1476828"/>
          </a:xfrm>
        </p:grpSpPr>
        <p:pic>
          <p:nvPicPr>
            <p:cNvPr id="14" name="Shape 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05624" y="4661350"/>
              <a:ext cx="909918" cy="90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43896" y="4661346"/>
              <a:ext cx="905011" cy="90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95095" y="4661349"/>
              <a:ext cx="1758379" cy="905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31"/>
            <p:cNvSpPr txBox="1"/>
            <p:nvPr/>
          </p:nvSpPr>
          <p:spPr>
            <a:xfrm>
              <a:off x="2834037" y="5566375"/>
              <a:ext cx="1480499" cy="571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CTU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"/>
                <a:t>Prague</a:t>
              </a:r>
            </a:p>
          </p:txBody>
        </p:sp>
        <p:sp>
          <p:nvSpPr>
            <p:cNvPr id="18" name="Shape 32"/>
            <p:cNvSpPr txBox="1"/>
            <p:nvPr/>
          </p:nvSpPr>
          <p:spPr>
            <a:xfrm>
              <a:off x="4220337" y="5566375"/>
              <a:ext cx="1480499" cy="571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FORTH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Heraklion</a:t>
              </a:r>
            </a:p>
          </p:txBody>
        </p:sp>
        <p:sp>
          <p:nvSpPr>
            <p:cNvPr id="19" name="Shape 33"/>
            <p:cNvSpPr txBox="1"/>
            <p:nvPr/>
          </p:nvSpPr>
          <p:spPr>
            <a:xfrm>
              <a:off x="5256137" y="5566375"/>
              <a:ext cx="1480499" cy="571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TU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Wien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2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51761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" sz="3600" dirty="0">
                <a:solidFill>
                  <a:srgbClr val="FF0000"/>
                </a:solidFill>
              </a:rPr>
              <a:t>T-LESS: Key Features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211" y="1661708"/>
            <a:ext cx="4572074" cy="469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457200" lvl="0" indent="-355600">
              <a:lnSpc>
                <a:spcPct val="115000"/>
              </a:lnSpc>
              <a:buClr>
                <a:schemeClr val="dk1"/>
              </a:buClr>
              <a:buSzPct val="100000"/>
              <a:buAutoNum type="arabicPeriod"/>
            </a:pPr>
            <a:r>
              <a:rPr lang="en" sz="2000" dirty="0">
                <a:solidFill>
                  <a:schemeClr val="tx1"/>
                </a:solidFill>
                <a:latin typeface="+mj-lt"/>
              </a:rPr>
              <a:t>Relatively </a:t>
            </a:r>
            <a:r>
              <a:rPr lang="en" sz="2000" b="1" dirty="0">
                <a:solidFill>
                  <a:schemeClr val="tx1"/>
                </a:solidFill>
                <a:latin typeface="+mj-lt"/>
              </a:rPr>
              <a:t>small objects</a:t>
            </a:r>
            <a:r>
              <a:rPr lang="en" sz="2000" dirty="0">
                <a:solidFill>
                  <a:schemeClr val="tx1"/>
                </a:solidFill>
                <a:latin typeface="+mj-lt"/>
              </a:rPr>
              <a:t> often </a:t>
            </a:r>
            <a:r>
              <a:rPr lang="en" sz="2000" b="1" dirty="0">
                <a:solidFill>
                  <a:schemeClr val="tx1"/>
                </a:solidFill>
                <a:latin typeface="+mj-lt"/>
              </a:rPr>
              <a:t>very similar in shape and color</a:t>
            </a:r>
          </a:p>
          <a:p>
            <a:pPr marL="457200" lvl="0" indent="-355600">
              <a:buClr>
                <a:schemeClr val="dk1"/>
              </a:buClr>
              <a:buSzPct val="100000"/>
              <a:buAutoNum type="arabicPeriod"/>
            </a:pPr>
            <a:r>
              <a:rPr lang="en" sz="2000" dirty="0">
                <a:solidFill>
                  <a:schemeClr val="tx1"/>
                </a:solidFill>
                <a:latin typeface="+mj-lt"/>
              </a:rPr>
              <a:t>Test images include significant </a:t>
            </a:r>
            <a:r>
              <a:rPr lang="en" sz="2000" b="1" dirty="0">
                <a:solidFill>
                  <a:schemeClr val="tx1"/>
                </a:solidFill>
                <a:latin typeface="+mj-lt"/>
              </a:rPr>
              <a:t>clutter and occlusions</a:t>
            </a:r>
          </a:p>
          <a:p>
            <a:pPr marL="457200" lvl="0" indent="-355600">
              <a:lnSpc>
                <a:spcPct val="115000"/>
              </a:lnSpc>
              <a:buClr>
                <a:schemeClr val="dk1"/>
              </a:buClr>
              <a:buSzPct val="100000"/>
              <a:buAutoNum type="arabicPeriod"/>
            </a:pPr>
            <a:r>
              <a:rPr lang="en" sz="2000" dirty="0">
                <a:solidFill>
                  <a:schemeClr val="tx1"/>
                </a:solidFill>
                <a:latin typeface="+mj-lt"/>
              </a:rPr>
              <a:t>Accurate </a:t>
            </a:r>
            <a:r>
              <a:rPr lang="en" sz="2000" b="1" dirty="0">
                <a:solidFill>
                  <a:schemeClr val="tx1"/>
                </a:solidFill>
                <a:latin typeface="+mj-lt"/>
              </a:rPr>
              <a:t>ground truth 6D pose for all known objects</a:t>
            </a:r>
            <a:r>
              <a:rPr lang="en" sz="2000" dirty="0">
                <a:solidFill>
                  <a:schemeClr val="tx1"/>
                </a:solidFill>
                <a:latin typeface="+mj-lt"/>
              </a:rPr>
              <a:t> in each image</a:t>
            </a:r>
          </a:p>
          <a:p>
            <a:pPr marL="457200" lvl="0" indent="-355600">
              <a:lnSpc>
                <a:spcPct val="115000"/>
              </a:lnSpc>
              <a:buClr>
                <a:schemeClr val="dk1"/>
              </a:buClr>
              <a:buSzPct val="100000"/>
              <a:buAutoNum type="arabicPeriod"/>
            </a:pPr>
            <a:r>
              <a:rPr lang="en" sz="2000" dirty="0">
                <a:solidFill>
                  <a:schemeClr val="tx1"/>
                </a:solidFill>
                <a:latin typeface="+mj-lt"/>
              </a:rPr>
              <a:t>Data from </a:t>
            </a:r>
            <a:r>
              <a:rPr lang="en" sz="2000" b="1" dirty="0">
                <a:solidFill>
                  <a:schemeClr val="tx1"/>
                </a:solidFill>
                <a:latin typeface="+mj-lt"/>
              </a:rPr>
              <a:t>three synchronized and mutually calibrated sensors</a:t>
            </a:r>
            <a:r>
              <a:rPr lang="en" sz="2000" dirty="0">
                <a:solidFill>
                  <a:schemeClr val="tx1"/>
                </a:solidFill>
                <a:latin typeface="+mj-lt"/>
              </a:rPr>
              <a:t/>
            </a:r>
            <a:br>
              <a:rPr lang="en" sz="2000" dirty="0">
                <a:solidFill>
                  <a:schemeClr val="tx1"/>
                </a:solidFill>
                <a:latin typeface="+mj-lt"/>
              </a:rPr>
            </a:br>
            <a:r>
              <a:rPr lang="en" sz="1600" dirty="0">
                <a:solidFill>
                  <a:schemeClr val="tx1"/>
                </a:solidFill>
                <a:latin typeface="+mj-lt"/>
              </a:rPr>
              <a:t>(a structured-light depth sensor, a time-of-flight depth sensor, and a high-resolution camera)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Shape 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05045" y="1313670"/>
            <a:ext cx="1005975" cy="5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40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0345" y="2200130"/>
            <a:ext cx="7210933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41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0584" y="4558800"/>
            <a:ext cx="7359719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28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51761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" sz="3600" dirty="0">
                <a:solidFill>
                  <a:srgbClr val="FF0000"/>
                </a:solidFill>
              </a:rPr>
              <a:t>T-LESS: 30 Texture-less Objects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211" y="1461679"/>
            <a:ext cx="10003822" cy="246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444500" lvl="0" indent="-342900">
              <a:spcAft>
                <a:spcPts val="600"/>
              </a:spcAft>
              <a:buClr>
                <a:srgbClr val="111111"/>
              </a:buClr>
              <a:buSzPct val="100000"/>
              <a:buFont typeface="Courier New" charset="0"/>
              <a:buChar char="o"/>
            </a:pPr>
            <a:r>
              <a:rPr lang="en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RGB-D &amp; RGB training templates</a:t>
            </a:r>
            <a:r>
              <a:rPr lang="en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depicting objects from a uniformly sampled full view sphere (10° step in elevation and </a:t>
            </a:r>
            <a:r>
              <a:rPr lang="en" sz="2000" dirty="0" smtClean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5° in </a:t>
            </a:r>
            <a:r>
              <a:rPr lang="en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azimuth)</a:t>
            </a:r>
            <a:br>
              <a:rPr lang="en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</a:br>
            <a:r>
              <a:rPr lang="en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➡ </a:t>
            </a:r>
            <a:r>
              <a:rPr lang="en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1278 templates per object from each sensor</a:t>
            </a:r>
          </a:p>
          <a:p>
            <a:pPr marL="444500" lvl="0" indent="-342900">
              <a:spcAft>
                <a:spcPts val="600"/>
              </a:spcAft>
              <a:buClr>
                <a:srgbClr val="111111"/>
              </a:buClr>
              <a:buSzPct val="100000"/>
              <a:buFont typeface="Courier New" charset="0"/>
              <a:buChar char="o"/>
            </a:pPr>
            <a:r>
              <a:rPr lang="en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Each template is annotated with a </a:t>
            </a:r>
            <a:r>
              <a:rPr lang="en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6D pose</a:t>
            </a:r>
            <a:r>
              <a:rPr lang="en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of the object</a:t>
            </a:r>
          </a:p>
          <a:p>
            <a:pPr marL="444500" lvl="0" indent="-342900">
              <a:spcAft>
                <a:spcPts val="600"/>
              </a:spcAft>
              <a:buClr>
                <a:srgbClr val="111111"/>
              </a:buClr>
              <a:buSzPct val="100000"/>
              <a:buFont typeface="Courier New" charset="0"/>
              <a:buChar char="o"/>
            </a:pPr>
            <a:r>
              <a:rPr lang="en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Two 3D mesh models</a:t>
            </a:r>
            <a:r>
              <a:rPr lang="en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for each object:</a:t>
            </a:r>
          </a:p>
          <a:p>
            <a:pPr marL="914400" lvl="1" indent="-342900">
              <a:spcAft>
                <a:spcPts val="600"/>
              </a:spcAft>
              <a:buClr>
                <a:srgbClr val="111111"/>
              </a:buClr>
              <a:buSzPct val="100000"/>
              <a:buFont typeface="+mj-lt"/>
              <a:buAutoNum type="arabicPeriod"/>
            </a:pPr>
            <a:r>
              <a:rPr lang="en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Manually created</a:t>
            </a:r>
          </a:p>
          <a:p>
            <a:pPr marL="914400" lvl="1" indent="-342900">
              <a:spcAft>
                <a:spcPts val="600"/>
              </a:spcAft>
              <a:buClr>
                <a:srgbClr val="111111"/>
              </a:buClr>
              <a:buSzPct val="100000"/>
              <a:buFont typeface="+mj-lt"/>
              <a:buAutoNum type="arabicPeriod"/>
            </a:pPr>
            <a:r>
              <a:rPr lang="en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Automatically reconstructed (TU Wien)</a:t>
            </a:r>
          </a:p>
        </p:txBody>
      </p:sp>
      <p:pic>
        <p:nvPicPr>
          <p:cNvPr id="17" name="Shape 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05045" y="1313670"/>
            <a:ext cx="1005975" cy="50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388000" y="4136347"/>
            <a:ext cx="7416000" cy="2816607"/>
            <a:chOff x="0" y="3385700"/>
            <a:chExt cx="9144099" cy="3472949"/>
          </a:xfrm>
        </p:grpSpPr>
        <p:sp>
          <p:nvSpPr>
            <p:cNvPr id="20" name="Shape 48"/>
            <p:cNvSpPr txBox="1"/>
            <p:nvPr/>
          </p:nvSpPr>
          <p:spPr>
            <a:xfrm>
              <a:off x="0" y="5610350"/>
              <a:ext cx="2224799" cy="1248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dirty="0">
                  <a:latin typeface="+mj-lt"/>
                </a:rPr>
                <a:t>300x300 px RGB-D template from Primesense CARMINE 1.09</a:t>
              </a:r>
            </a:p>
          </p:txBody>
        </p:sp>
        <p:pic>
          <p:nvPicPr>
            <p:cNvPr id="23" name="Shape 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19314" y="3385700"/>
              <a:ext cx="2224685" cy="222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12883" y="3385710"/>
              <a:ext cx="2224687" cy="2224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06441" y="3385710"/>
              <a:ext cx="2224686" cy="222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5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0" y="3385704"/>
              <a:ext cx="2224686" cy="2224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Shape 53"/>
            <p:cNvSpPr txBox="1"/>
            <p:nvPr/>
          </p:nvSpPr>
          <p:spPr>
            <a:xfrm>
              <a:off x="2306437" y="5610350"/>
              <a:ext cx="2224799" cy="1248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dirty="0">
                  <a:latin typeface="+mj-lt"/>
                </a:rPr>
                <a:t>300x300 </a:t>
              </a:r>
              <a:r>
                <a:rPr lang="en" sz="1400" dirty="0" err="1">
                  <a:latin typeface="+mj-lt"/>
                </a:rPr>
                <a:t>px</a:t>
              </a:r>
              <a:r>
                <a:rPr lang="en" sz="1400" dirty="0">
                  <a:latin typeface="+mj-lt"/>
                </a:rPr>
                <a:t> RGB-D template from Kinect v2</a:t>
              </a:r>
            </a:p>
          </p:txBody>
        </p:sp>
        <p:sp>
          <p:nvSpPr>
            <p:cNvPr id="28" name="Shape 54"/>
            <p:cNvSpPr txBox="1"/>
            <p:nvPr/>
          </p:nvSpPr>
          <p:spPr>
            <a:xfrm>
              <a:off x="4612875" y="5610350"/>
              <a:ext cx="2224799" cy="1248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dirty="0">
                  <a:latin typeface="+mj-lt"/>
                </a:rPr>
                <a:t>1280x1280 </a:t>
              </a:r>
              <a:r>
                <a:rPr lang="en" sz="1400" dirty="0" err="1">
                  <a:latin typeface="+mj-lt"/>
                </a:rPr>
                <a:t>px</a:t>
              </a:r>
              <a:r>
                <a:rPr lang="en" sz="1400" dirty="0">
                  <a:latin typeface="+mj-lt"/>
                </a:rPr>
                <a:t> RGB template from Canon IXUS 950 IS</a:t>
              </a:r>
            </a:p>
          </p:txBody>
        </p:sp>
        <p:sp>
          <p:nvSpPr>
            <p:cNvPr id="29" name="Shape 55"/>
            <p:cNvSpPr txBox="1"/>
            <p:nvPr/>
          </p:nvSpPr>
          <p:spPr>
            <a:xfrm>
              <a:off x="6919300" y="5610350"/>
              <a:ext cx="2224799" cy="840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dirty="0">
                  <a:latin typeface="+mj-lt"/>
                </a:rPr>
                <a:t>Manually created 3D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4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51761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" sz="3600" dirty="0">
                <a:solidFill>
                  <a:srgbClr val="FF0000"/>
                </a:solidFill>
              </a:rPr>
              <a:t>T-LESS: Capturing Setup </a:t>
            </a:r>
            <a:endParaRPr lang="en-GB" sz="3600" dirty="0">
              <a:solidFill>
                <a:srgbClr val="FF0000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3971932" y="1461679"/>
            <a:ext cx="6829425" cy="4510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lvl="0">
              <a:buClr>
                <a:schemeClr val="dk1"/>
              </a:buClr>
              <a:buSzPct val="55000"/>
            </a:pPr>
            <a:r>
              <a:rPr lang="en" sz="2000" dirty="0">
                <a:solidFill>
                  <a:schemeClr val="dk1"/>
                </a:solidFill>
                <a:latin typeface="+mj-lt"/>
              </a:rPr>
              <a:t>Sensors (synchronized and mutually calibrated):</a:t>
            </a:r>
          </a:p>
          <a:p>
            <a:pPr marL="457200" lvl="0" indent="-355600">
              <a:buClr>
                <a:schemeClr val="dk1"/>
              </a:buClr>
              <a:buSzPct val="100000"/>
              <a:buFont typeface="Courier New" charset="0"/>
              <a:buChar char="o"/>
            </a:pPr>
            <a:r>
              <a:rPr lang="en" sz="2000" b="1" dirty="0" err="1">
                <a:solidFill>
                  <a:schemeClr val="dk1"/>
                </a:solidFill>
                <a:latin typeface="+mj-lt"/>
              </a:rPr>
              <a:t>Primesense</a:t>
            </a:r>
            <a:r>
              <a:rPr lang="en" sz="2000" b="1" dirty="0">
                <a:solidFill>
                  <a:schemeClr val="dk1"/>
                </a:solidFill>
                <a:latin typeface="+mj-lt"/>
              </a:rPr>
              <a:t> Carmine 1.09 (Short Range)</a:t>
            </a:r>
            <a:r>
              <a:rPr lang="en" sz="2000" dirty="0">
                <a:solidFill>
                  <a:schemeClr val="dk1"/>
                </a:solidFill>
                <a:latin typeface="+mj-lt"/>
              </a:rPr>
              <a:t/>
            </a:r>
            <a:br>
              <a:rPr lang="en" sz="2000" dirty="0">
                <a:solidFill>
                  <a:schemeClr val="dk1"/>
                </a:solidFill>
                <a:latin typeface="+mj-lt"/>
              </a:rPr>
            </a:br>
            <a:r>
              <a:rPr lang="en" sz="1600" dirty="0">
                <a:solidFill>
                  <a:schemeClr val="dk1"/>
                </a:solidFill>
                <a:latin typeface="+mj-lt"/>
              </a:rPr>
              <a:t>registered RGB-D images (RGB:1280x1024 </a:t>
            </a:r>
            <a:r>
              <a:rPr lang="en" sz="1600" dirty="0" err="1">
                <a:solidFill>
                  <a:schemeClr val="dk1"/>
                </a:solidFill>
                <a:latin typeface="+mj-lt"/>
              </a:rPr>
              <a:t>px</a:t>
            </a:r>
            <a:r>
              <a:rPr lang="en" sz="1600" dirty="0">
                <a:solidFill>
                  <a:schemeClr val="dk1"/>
                </a:solidFill>
                <a:latin typeface="+mj-lt"/>
              </a:rPr>
              <a:t>, D:640x480 </a:t>
            </a:r>
            <a:r>
              <a:rPr lang="en" sz="1600" dirty="0" err="1">
                <a:solidFill>
                  <a:schemeClr val="dk1"/>
                </a:solidFill>
                <a:latin typeface="+mj-lt"/>
              </a:rPr>
              <a:t>px</a:t>
            </a:r>
            <a:r>
              <a:rPr lang="en" sz="1600" dirty="0">
                <a:solidFill>
                  <a:schemeClr val="dk1"/>
                </a:solidFill>
                <a:latin typeface="+mj-lt"/>
              </a:rPr>
              <a:t>)</a:t>
            </a:r>
          </a:p>
          <a:p>
            <a:pPr marL="457200" lvl="0" indent="-355600">
              <a:buClr>
                <a:schemeClr val="dk1"/>
              </a:buClr>
              <a:buSzPct val="100000"/>
              <a:buFont typeface="Courier New" charset="0"/>
              <a:buChar char="o"/>
            </a:pPr>
            <a:r>
              <a:rPr lang="en" sz="2000" b="1" dirty="0">
                <a:solidFill>
                  <a:schemeClr val="dk1"/>
                </a:solidFill>
                <a:latin typeface="+mj-lt"/>
              </a:rPr>
              <a:t>Microsoft Kinect v2</a:t>
            </a:r>
            <a:r>
              <a:rPr lang="en" sz="2000" dirty="0">
                <a:solidFill>
                  <a:schemeClr val="dk1"/>
                </a:solidFill>
                <a:latin typeface="+mj-lt"/>
              </a:rPr>
              <a:t/>
            </a:r>
            <a:br>
              <a:rPr lang="en" sz="2000" dirty="0">
                <a:solidFill>
                  <a:schemeClr val="dk1"/>
                </a:solidFill>
                <a:latin typeface="+mj-lt"/>
              </a:rPr>
            </a:br>
            <a:r>
              <a:rPr lang="en" sz="1600" dirty="0">
                <a:solidFill>
                  <a:schemeClr val="dk1"/>
                </a:solidFill>
                <a:latin typeface="+mj-lt"/>
              </a:rPr>
              <a:t>registered RGB-D images (1920x1080 </a:t>
            </a:r>
            <a:r>
              <a:rPr lang="en" sz="1600" dirty="0" err="1">
                <a:solidFill>
                  <a:schemeClr val="dk1"/>
                </a:solidFill>
                <a:latin typeface="+mj-lt"/>
              </a:rPr>
              <a:t>px</a:t>
            </a:r>
            <a:r>
              <a:rPr lang="en" sz="1600" dirty="0">
                <a:solidFill>
                  <a:schemeClr val="dk1"/>
                </a:solidFill>
                <a:latin typeface="+mj-lt"/>
              </a:rPr>
              <a:t>)</a:t>
            </a:r>
          </a:p>
          <a:p>
            <a:pPr marL="457200" lvl="0" indent="-355600">
              <a:buClr>
                <a:schemeClr val="dk1"/>
              </a:buClr>
              <a:buSzPct val="100000"/>
              <a:buFont typeface="Courier New" charset="0"/>
              <a:buChar char="o"/>
            </a:pPr>
            <a:r>
              <a:rPr lang="en" sz="2000" b="1" dirty="0">
                <a:solidFill>
                  <a:schemeClr val="dk1"/>
                </a:solidFill>
                <a:latin typeface="+mj-lt"/>
              </a:rPr>
              <a:t>Canon IXUS 950 IS</a:t>
            </a:r>
            <a:r>
              <a:rPr lang="en" sz="2000" dirty="0">
                <a:solidFill>
                  <a:schemeClr val="dk1"/>
                </a:solidFill>
                <a:latin typeface="+mj-lt"/>
              </a:rPr>
              <a:t/>
            </a:r>
            <a:br>
              <a:rPr lang="en" sz="2000" dirty="0">
                <a:solidFill>
                  <a:schemeClr val="dk1"/>
                </a:solidFill>
                <a:latin typeface="+mj-lt"/>
              </a:rPr>
            </a:br>
            <a:r>
              <a:rPr lang="en" sz="1600" dirty="0">
                <a:solidFill>
                  <a:schemeClr val="dk1"/>
                </a:solidFill>
                <a:latin typeface="+mj-lt"/>
              </a:rPr>
              <a:t>high resolution RGB images (3264x2448 </a:t>
            </a:r>
            <a:r>
              <a:rPr lang="en" sz="1600" dirty="0" err="1">
                <a:solidFill>
                  <a:schemeClr val="dk1"/>
                </a:solidFill>
                <a:latin typeface="+mj-lt"/>
              </a:rPr>
              <a:t>px</a:t>
            </a:r>
            <a:r>
              <a:rPr lang="en" sz="1600" dirty="0">
                <a:solidFill>
                  <a:schemeClr val="dk1"/>
                </a:solidFill>
                <a:latin typeface="+mj-lt"/>
              </a:rPr>
              <a:t>)</a:t>
            </a:r>
          </a:p>
          <a:p>
            <a:pPr lvl="0"/>
            <a:endParaRPr lang="en" sz="2000" b="1" dirty="0">
              <a:latin typeface="+mj-lt"/>
            </a:endParaRPr>
          </a:p>
          <a:p>
            <a:pPr lvl="0"/>
            <a:endParaRPr lang="en" sz="2000" b="1" dirty="0">
              <a:latin typeface="+mj-lt"/>
            </a:endParaRPr>
          </a:p>
          <a:p>
            <a:pPr marL="457200" lvl="0" indent="-355600">
              <a:buSzPct val="100000"/>
              <a:buAutoNum type="arabicPeriod"/>
            </a:pPr>
            <a:r>
              <a:rPr lang="en" sz="2000" b="1" dirty="0">
                <a:latin typeface="+mj-lt"/>
              </a:rPr>
              <a:t>Sensors</a:t>
            </a:r>
            <a:r>
              <a:rPr lang="en" sz="2000" dirty="0">
                <a:latin typeface="+mj-lt"/>
              </a:rPr>
              <a:t> fixed on an arm with adjustable tilt</a:t>
            </a:r>
          </a:p>
          <a:p>
            <a:pPr marL="457200" lvl="0" indent="-355600">
              <a:buSzPct val="100000"/>
              <a:buAutoNum type="arabicPeriod"/>
            </a:pPr>
            <a:r>
              <a:rPr lang="en" sz="2000" b="1" dirty="0">
                <a:latin typeface="+mj-lt"/>
              </a:rPr>
              <a:t>A turntable with a marker field</a:t>
            </a:r>
            <a:r>
              <a:rPr lang="en" sz="2000" dirty="0">
                <a:latin typeface="+mj-lt"/>
              </a:rPr>
              <a:t> for camera pose estimation (the vertical markers enable estimation from low elevations)</a:t>
            </a:r>
          </a:p>
          <a:p>
            <a:pPr marL="457200" lvl="0" indent="-355600">
              <a:buSzPct val="100000"/>
              <a:buAutoNum type="arabicPeriod"/>
            </a:pPr>
            <a:r>
              <a:rPr lang="en" sz="2000" b="1" dirty="0">
                <a:latin typeface="+mj-lt"/>
              </a:rPr>
              <a:t>A shield to ensure black background</a:t>
            </a:r>
            <a:r>
              <a:rPr lang="en" sz="2000" dirty="0">
                <a:latin typeface="+mj-lt"/>
              </a:rPr>
              <a:t> in training templates (it is removed for capturing test data)</a:t>
            </a:r>
          </a:p>
          <a:p>
            <a:pPr marL="457200" lvl="0" indent="-355600">
              <a:buSzPct val="100000"/>
              <a:buAutoNum type="arabicPeriod"/>
            </a:pPr>
            <a:r>
              <a:rPr lang="en" sz="2000" b="1" dirty="0">
                <a:latin typeface="+mj-lt"/>
              </a:rPr>
              <a:t>A strong reflector</a:t>
            </a:r>
            <a:r>
              <a:rPr lang="en" sz="2000" dirty="0">
                <a:latin typeface="+mj-lt"/>
              </a:rPr>
              <a:t> to increase ambient </a:t>
            </a:r>
            <a:r>
              <a:rPr lang="en" sz="2000" dirty="0" smtClean="0">
                <a:latin typeface="+mj-lt"/>
              </a:rPr>
              <a:t>light</a:t>
            </a:r>
            <a:endParaRPr lang="en" sz="2000" dirty="0">
              <a:latin typeface="+mj-lt"/>
            </a:endParaRPr>
          </a:p>
        </p:txBody>
      </p:sp>
      <p:pic>
        <p:nvPicPr>
          <p:cNvPr id="17" name="Shape 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05045" y="1313670"/>
            <a:ext cx="1005975" cy="50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91375" y="1566044"/>
            <a:ext cx="2821933" cy="5172150"/>
            <a:chOff x="199575" y="941750"/>
            <a:chExt cx="3224670" cy="5910298"/>
          </a:xfrm>
        </p:grpSpPr>
        <p:pic>
          <p:nvPicPr>
            <p:cNvPr id="22" name="Shape 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353" y="2387551"/>
              <a:ext cx="1230828" cy="923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Shape 63"/>
            <p:cNvPicPr preferRelativeResize="0"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7772" y="3725574"/>
              <a:ext cx="3126473" cy="312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Shape 6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99575" y="941750"/>
              <a:ext cx="2221248" cy="780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6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12030" y="1698637"/>
              <a:ext cx="1796293" cy="99097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819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8" y="555108"/>
            <a:ext cx="10515600" cy="1116530"/>
          </a:xfrm>
        </p:spPr>
        <p:txBody>
          <a:bodyPr>
            <a:normAutofit/>
          </a:bodyPr>
          <a:lstStyle/>
          <a:p>
            <a:r>
              <a:rPr lang="en-GB" dirty="0" smtClean="0"/>
              <a:t>Program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14" y="1500182"/>
            <a:ext cx="6120000" cy="5329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>
                <a:latin typeface="+mj-lt"/>
              </a:rPr>
              <a:t>08:30-09:00 Opening / introduction of challenges</a:t>
            </a:r>
          </a:p>
          <a:p>
            <a:pPr marL="1155700" indent="-1155700">
              <a:buNone/>
            </a:pPr>
            <a:r>
              <a:rPr lang="en-GB" sz="1800" dirty="0" smtClean="0">
                <a:latin typeface="+mj-lt"/>
              </a:rPr>
              <a:t>09:00-09:30 </a:t>
            </a:r>
            <a:r>
              <a:rPr lang="en-GB" sz="1800" dirty="0">
                <a:latin typeface="+mj-lt"/>
              </a:rPr>
              <a:t>Organiser's talk 1, New Object and Part Representations for 3D Pose Estimation, </a:t>
            </a:r>
            <a:r>
              <a:rPr lang="en-GB" sz="1800" dirty="0">
                <a:latin typeface="+mj-lt"/>
                <a:hlinkClick r:id="rId2"/>
              </a:rPr>
              <a:t>Vincent Lepetit</a:t>
            </a:r>
            <a:r>
              <a:rPr lang="en-GB" sz="1800" dirty="0">
                <a:latin typeface="+mj-lt"/>
              </a:rPr>
              <a:t>, TU </a:t>
            </a:r>
            <a:r>
              <a:rPr lang="en-GB" sz="1800" dirty="0" smtClean="0">
                <a:latin typeface="+mj-lt"/>
              </a:rPr>
              <a:t>Graz</a:t>
            </a:r>
          </a:p>
          <a:p>
            <a:pPr marL="1155700" indent="-1155700">
              <a:buNone/>
            </a:pPr>
            <a:r>
              <a:rPr lang="en-GB" sz="1800" dirty="0">
                <a:latin typeface="+mj-lt"/>
              </a:rPr>
              <a:t>09:30-10:00 Organiser’s talk 2, </a:t>
            </a:r>
            <a:r>
              <a:rPr lang="en-GB" sz="1800" dirty="0" err="1">
                <a:latin typeface="+mj-lt"/>
              </a:rPr>
              <a:t>UoB</a:t>
            </a:r>
            <a:r>
              <a:rPr lang="en-GB" sz="1800" dirty="0">
                <a:latin typeface="+mj-lt"/>
              </a:rPr>
              <a:t> Highly Occluded Object Challenge, </a:t>
            </a:r>
            <a:r>
              <a:rPr lang="en-GB" sz="1800" dirty="0">
                <a:latin typeface="+mj-lt"/>
                <a:hlinkClick r:id="rId3"/>
              </a:rPr>
              <a:t>Krzysztof Walas</a:t>
            </a:r>
            <a:r>
              <a:rPr lang="en-GB" sz="1800" dirty="0">
                <a:latin typeface="+mj-lt"/>
              </a:rPr>
              <a:t> (joint work with </a:t>
            </a:r>
            <a:r>
              <a:rPr lang="en-GB" sz="1800" dirty="0">
                <a:latin typeface="+mj-lt"/>
                <a:hlinkClick r:id="rId4"/>
              </a:rPr>
              <a:t>Ales Leonardis</a:t>
            </a:r>
            <a:r>
              <a:rPr lang="en-GB" sz="1800" dirty="0">
                <a:latin typeface="+mj-lt"/>
              </a:rPr>
              <a:t>), Poznan University of Technology</a:t>
            </a:r>
          </a:p>
          <a:p>
            <a:pPr marL="1155700" indent="-1155700">
              <a:buNone/>
            </a:pPr>
            <a:r>
              <a:rPr lang="en-GB" sz="1800" dirty="0">
                <a:latin typeface="+mj-lt"/>
              </a:rPr>
              <a:t>10:00-10:30 Coffee break</a:t>
            </a:r>
          </a:p>
          <a:p>
            <a:pPr marL="1155700" indent="-1155700">
              <a:buNone/>
            </a:pPr>
            <a:r>
              <a:rPr lang="en-GB" sz="1800" dirty="0">
                <a:latin typeface="+mj-lt"/>
              </a:rPr>
              <a:t>10:30-11:00 Invited talk 1, Distributions of Diverse Features For Single and Multiple-View Robot Vision, </a:t>
            </a:r>
            <a:r>
              <a:rPr lang="en-GB" sz="1800" dirty="0">
                <a:latin typeface="+mj-lt"/>
                <a:hlinkClick r:id="rId5"/>
              </a:rPr>
              <a:t>Justus Piater</a:t>
            </a:r>
            <a:r>
              <a:rPr lang="en-GB" sz="1800" dirty="0">
                <a:latin typeface="+mj-lt"/>
              </a:rPr>
              <a:t>, University of Innsbruck</a:t>
            </a:r>
          </a:p>
          <a:p>
            <a:pPr marL="1155700" indent="-1155700">
              <a:buNone/>
            </a:pPr>
            <a:r>
              <a:rPr lang="en-GB" sz="1800" dirty="0">
                <a:latin typeface="+mj-lt"/>
              </a:rPr>
              <a:t>11:00-11:30 Organiser’s talk 3, Learning 6D Object Pose Estimation and Tracking, </a:t>
            </a:r>
            <a:r>
              <a:rPr lang="en-GB" sz="1800" dirty="0">
                <a:latin typeface="+mj-lt"/>
                <a:hlinkClick r:id="rId6"/>
              </a:rPr>
              <a:t>Alexander Krull</a:t>
            </a:r>
            <a:r>
              <a:rPr lang="en-GB" sz="1800" dirty="0">
                <a:latin typeface="+mj-lt"/>
              </a:rPr>
              <a:t> (joint work with </a:t>
            </a:r>
            <a:r>
              <a:rPr lang="en-GB" sz="1800" dirty="0">
                <a:latin typeface="+mj-lt"/>
                <a:hlinkClick r:id="rId6"/>
              </a:rPr>
              <a:t>Carsten Rother</a:t>
            </a:r>
            <a:r>
              <a:rPr lang="en-GB" sz="1800" dirty="0">
                <a:latin typeface="+mj-lt"/>
              </a:rPr>
              <a:t>), TU Dresden</a:t>
            </a:r>
          </a:p>
          <a:p>
            <a:pPr marL="1155700" indent="-1155700">
              <a:buNone/>
            </a:pPr>
            <a:r>
              <a:rPr lang="en-GB" sz="1800" dirty="0">
                <a:latin typeface="+mj-lt"/>
              </a:rPr>
              <a:t>11:30-12:00 Invited talk 2, 3D Object Detection and Pose Estimation, </a:t>
            </a:r>
            <a:r>
              <a:rPr lang="en-GB" sz="1800" dirty="0">
                <a:latin typeface="+mj-lt"/>
                <a:hlinkClick r:id="rId7"/>
              </a:rPr>
              <a:t>Yu Xiang</a:t>
            </a:r>
            <a:r>
              <a:rPr lang="en-GB" sz="1800" dirty="0">
                <a:latin typeface="+mj-lt"/>
              </a:rPr>
              <a:t> (joint work with </a:t>
            </a:r>
            <a:r>
              <a:rPr lang="en-GB" sz="1800" dirty="0">
                <a:latin typeface="+mj-lt"/>
                <a:hlinkClick r:id="rId8"/>
              </a:rPr>
              <a:t>Silvio Savarese</a:t>
            </a:r>
            <a:r>
              <a:rPr lang="en-GB" sz="1800" dirty="0">
                <a:latin typeface="+mj-lt"/>
              </a:rPr>
              <a:t>), University of Michigan</a:t>
            </a:r>
          </a:p>
          <a:p>
            <a:pPr marL="1155700" indent="-1155700">
              <a:buNone/>
            </a:pPr>
            <a:endParaRPr lang="en-GB" sz="1800" dirty="0">
              <a:latin typeface="+mj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36954" y="1471604"/>
            <a:ext cx="6120000" cy="5329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+mj-lt"/>
              </a:rPr>
              <a:t>12:00-13:30 Lunch break</a:t>
            </a:r>
            <a:endParaRPr lang="en-GB" sz="1800" dirty="0" smtClean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 smtClean="0">
                <a:latin typeface="+mj-lt"/>
              </a:rPr>
              <a:t>13:30-14:00 Spotlights</a:t>
            </a:r>
          </a:p>
          <a:p>
            <a:pPr marL="1155700" indent="-1155700">
              <a:buFont typeface="Arial" panose="020B0604020202020204" pitchFamily="34" charset="0"/>
              <a:buNone/>
            </a:pPr>
            <a:r>
              <a:rPr lang="en-GB" sz="1800" dirty="0" smtClean="0">
                <a:latin typeface="+mj-lt"/>
              </a:rPr>
              <a:t>14:00-15:00 Poster session (extended abstracts)</a:t>
            </a:r>
          </a:p>
          <a:p>
            <a:pPr marL="1155700" indent="-1155700">
              <a:buFont typeface="Arial" panose="020B0604020202020204" pitchFamily="34" charset="0"/>
              <a:buNone/>
            </a:pPr>
            <a:r>
              <a:rPr lang="en-GB" sz="1800" dirty="0" smtClean="0">
                <a:latin typeface="+mj-lt"/>
              </a:rPr>
              <a:t>15:00-15:30 Coffee break</a:t>
            </a:r>
          </a:p>
          <a:p>
            <a:pPr marL="1155700" indent="-1155700">
              <a:buNone/>
            </a:pPr>
            <a:r>
              <a:rPr lang="en-GB" sz="1800" dirty="0" smtClean="0">
                <a:latin typeface="+mj-lt"/>
              </a:rPr>
              <a:t>15:30-16:00 </a:t>
            </a:r>
            <a:r>
              <a:rPr lang="en-GB" sz="1800" dirty="0">
                <a:latin typeface="+mj-lt"/>
              </a:rPr>
              <a:t>Organiser's talk 4, Recognition and 6D </a:t>
            </a:r>
            <a:r>
              <a:rPr lang="en-GB" sz="1800" dirty="0" smtClean="0">
                <a:latin typeface="+mj-lt"/>
              </a:rPr>
              <a:t>Localization </a:t>
            </a:r>
            <a:r>
              <a:rPr lang="en-GB" sz="1800" dirty="0">
                <a:latin typeface="+mj-lt"/>
              </a:rPr>
              <a:t>of </a:t>
            </a:r>
            <a:r>
              <a:rPr lang="en-GB" sz="1800" dirty="0" err="1">
                <a:latin typeface="+mj-lt"/>
              </a:rPr>
              <a:t>Textureless</a:t>
            </a:r>
            <a:r>
              <a:rPr lang="en-GB" sz="1800" dirty="0">
                <a:latin typeface="+mj-lt"/>
              </a:rPr>
              <a:t> Objects, </a:t>
            </a:r>
            <a:r>
              <a:rPr lang="en-GB" sz="1800" dirty="0">
                <a:latin typeface="+mj-lt"/>
                <a:hlinkClick r:id="rId9"/>
              </a:rPr>
              <a:t>Jiri Matas</a:t>
            </a:r>
            <a:r>
              <a:rPr lang="en-GB" sz="1800" dirty="0">
                <a:latin typeface="+mj-lt"/>
              </a:rPr>
              <a:t>, Czech Technical University</a:t>
            </a:r>
            <a:endParaRPr lang="en-GB" sz="1800" dirty="0" smtClean="0">
              <a:latin typeface="+mj-lt"/>
            </a:endParaRPr>
          </a:p>
          <a:p>
            <a:pPr marL="1155700" indent="-1155700">
              <a:buNone/>
            </a:pPr>
            <a:r>
              <a:rPr lang="en-GB" sz="1800" dirty="0" smtClean="0">
                <a:latin typeface="+mj-lt"/>
              </a:rPr>
              <a:t>16:00-16:30 </a:t>
            </a:r>
            <a:r>
              <a:rPr lang="en-GB" sz="1800" dirty="0">
                <a:latin typeface="+mj-lt"/>
              </a:rPr>
              <a:t>Organiser’s talk 5, Object Pose and Next-Best-View Estimation by Randomised Forests, Tae-</a:t>
            </a:r>
            <a:r>
              <a:rPr lang="en-GB" sz="1800" dirty="0" err="1">
                <a:latin typeface="+mj-lt"/>
              </a:rPr>
              <a:t>Kyun</a:t>
            </a:r>
            <a:r>
              <a:rPr lang="en-GB" sz="1800" dirty="0">
                <a:latin typeface="+mj-lt"/>
              </a:rPr>
              <a:t> Kim, Imperial College London </a:t>
            </a:r>
            <a:endParaRPr lang="en-GB" sz="1800" dirty="0" smtClean="0">
              <a:latin typeface="+mj-lt"/>
            </a:endParaRPr>
          </a:p>
          <a:p>
            <a:pPr marL="1155700" indent="-1155700">
              <a:buNone/>
            </a:pPr>
            <a:r>
              <a:rPr lang="en-GB" sz="1800" dirty="0" smtClean="0">
                <a:latin typeface="+mj-lt"/>
              </a:rPr>
              <a:t>16:30-17:00 </a:t>
            </a:r>
            <a:r>
              <a:rPr lang="en-GB" sz="1800" dirty="0">
                <a:latin typeface="+mj-lt"/>
              </a:rPr>
              <a:t>Invited talk 4, 3D Object Pose and Shape, </a:t>
            </a:r>
            <a:r>
              <a:rPr lang="en-GB" sz="1800" dirty="0">
                <a:latin typeface="+mj-lt"/>
                <a:hlinkClick r:id="rId10"/>
              </a:rPr>
              <a:t>Kostas Daniilidis</a:t>
            </a:r>
            <a:r>
              <a:rPr lang="en-GB" sz="1800" dirty="0">
                <a:latin typeface="+mj-lt"/>
              </a:rPr>
              <a:t>, University of Pennsylvania</a:t>
            </a:r>
            <a:endParaRPr lang="en-GB" sz="1800" dirty="0" smtClean="0">
              <a:latin typeface="+mj-lt"/>
            </a:endParaRPr>
          </a:p>
          <a:p>
            <a:pPr marL="1155700" indent="-1155700">
              <a:buNone/>
            </a:pPr>
            <a:r>
              <a:rPr lang="en-GB" sz="1800" dirty="0" smtClean="0">
                <a:latin typeface="+mj-lt"/>
              </a:rPr>
              <a:t>17:00-18:00 Discussions / awards / closing</a:t>
            </a:r>
            <a:endParaRPr lang="en-GB" sz="1800" dirty="0">
              <a:latin typeface="+mj-lt"/>
            </a:endParaRPr>
          </a:p>
        </p:txBody>
      </p:sp>
      <p:grpSp>
        <p:nvGrpSpPr>
          <p:cNvPr id="5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6" name="Picture 11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3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4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People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28" y="2061153"/>
            <a:ext cx="3927764" cy="4575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 smtClean="0">
                <a:latin typeface="+mj-lt"/>
              </a:rPr>
              <a:t>Organisers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Tae-</a:t>
            </a:r>
            <a:r>
              <a:rPr lang="en-GB" sz="2000" dirty="0" err="1" smtClean="0">
                <a:latin typeface="+mj-lt"/>
              </a:rPr>
              <a:t>Kyun</a:t>
            </a:r>
            <a:r>
              <a:rPr lang="en-GB" sz="2000" dirty="0" smtClean="0">
                <a:latin typeface="+mj-lt"/>
              </a:rPr>
              <a:t> Kim, Imperial College London</a:t>
            </a:r>
          </a:p>
          <a:p>
            <a:pPr>
              <a:buFont typeface="Courier New" charset="0"/>
              <a:buChar char="o"/>
            </a:pPr>
            <a:r>
              <a:rPr lang="en-GB" sz="2000" dirty="0" err="1" smtClean="0">
                <a:latin typeface="+mj-lt"/>
              </a:rPr>
              <a:t>Carsten</a:t>
            </a:r>
            <a:r>
              <a:rPr lang="en-GB" sz="2000" dirty="0" smtClean="0">
                <a:latin typeface="+mj-lt"/>
              </a:rPr>
              <a:t> Rother, Technical University Dresden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Vincent </a:t>
            </a:r>
            <a:r>
              <a:rPr lang="en-GB" sz="2000" dirty="0" err="1" smtClean="0">
                <a:latin typeface="+mj-lt"/>
              </a:rPr>
              <a:t>Lepetit</a:t>
            </a:r>
            <a:r>
              <a:rPr lang="en-GB" sz="2000" dirty="0" smtClean="0">
                <a:latin typeface="+mj-lt"/>
              </a:rPr>
              <a:t>, Technical University Graz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Jiri </a:t>
            </a:r>
            <a:r>
              <a:rPr lang="en-GB" sz="2000" dirty="0" err="1" smtClean="0">
                <a:latin typeface="+mj-lt"/>
              </a:rPr>
              <a:t>Matas</a:t>
            </a:r>
            <a:r>
              <a:rPr lang="en-GB" sz="2000" dirty="0" smtClean="0">
                <a:latin typeface="+mj-lt"/>
              </a:rPr>
              <a:t>, Czech Technical University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Ales </a:t>
            </a:r>
            <a:r>
              <a:rPr lang="en-GB" sz="2000" dirty="0" err="1" smtClean="0">
                <a:latin typeface="+mj-lt"/>
              </a:rPr>
              <a:t>Leonardis</a:t>
            </a:r>
            <a:r>
              <a:rPr lang="en-GB" sz="2000" dirty="0" smtClean="0">
                <a:latin typeface="+mj-lt"/>
              </a:rPr>
              <a:t>, University </a:t>
            </a:r>
            <a:r>
              <a:rPr lang="en-GB" sz="2000" dirty="0">
                <a:latin typeface="+mj-lt"/>
              </a:rPr>
              <a:t>of </a:t>
            </a:r>
            <a:r>
              <a:rPr lang="en-GB" sz="2000" dirty="0" smtClean="0">
                <a:latin typeface="+mj-lt"/>
              </a:rPr>
              <a:t>Birmingham</a:t>
            </a:r>
          </a:p>
          <a:p>
            <a:pPr>
              <a:buFont typeface="Courier New" charset="0"/>
              <a:buChar char="o"/>
            </a:pPr>
            <a:r>
              <a:rPr lang="en-GB" sz="2000" dirty="0" err="1" smtClean="0">
                <a:latin typeface="+mj-lt"/>
              </a:rPr>
              <a:t>Rigas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 err="1" smtClean="0">
                <a:latin typeface="+mj-lt"/>
              </a:rPr>
              <a:t>Kouskouridas</a:t>
            </a:r>
            <a:r>
              <a:rPr lang="en-GB" sz="2000" dirty="0" smtClean="0">
                <a:latin typeface="+mj-lt"/>
              </a:rPr>
              <a:t>, Imperial College London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81050" y="2005728"/>
            <a:ext cx="3927764" cy="287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 dirty="0" smtClean="0">
                <a:latin typeface="+mj-lt"/>
              </a:rPr>
              <a:t>Invited Speakers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Justus </a:t>
            </a:r>
            <a:r>
              <a:rPr lang="en-GB" sz="2000" dirty="0" err="1" smtClean="0">
                <a:latin typeface="+mj-lt"/>
              </a:rPr>
              <a:t>Piater</a:t>
            </a:r>
            <a:r>
              <a:rPr lang="en-GB" sz="2000" dirty="0" smtClean="0">
                <a:latin typeface="+mj-lt"/>
              </a:rPr>
              <a:t>, University of Innsbruck 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Kostas </a:t>
            </a:r>
            <a:r>
              <a:rPr lang="en-GB" sz="2000" dirty="0" err="1">
                <a:latin typeface="+mj-lt"/>
              </a:rPr>
              <a:t>Daniilidis</a:t>
            </a:r>
            <a:r>
              <a:rPr lang="en-GB" sz="2000" dirty="0">
                <a:latin typeface="+mj-lt"/>
              </a:rPr>
              <a:t>, University of Pennsylvania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Yu Xiang, University of Michigan (joint work with Silvio </a:t>
            </a:r>
            <a:r>
              <a:rPr lang="en-GB" sz="2000" dirty="0" err="1" smtClean="0">
                <a:latin typeface="+mj-lt"/>
              </a:rPr>
              <a:t>Savarese</a:t>
            </a:r>
            <a:r>
              <a:rPr lang="en-GB" sz="2000" dirty="0" smtClean="0">
                <a:latin typeface="+mj-lt"/>
              </a:rPr>
              <a:t>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50372" y="2033440"/>
            <a:ext cx="3927764" cy="42244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 dirty="0" smtClean="0">
                <a:latin typeface="+mj-lt"/>
              </a:rPr>
              <a:t>Challenge Chairs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Andreas </a:t>
            </a:r>
            <a:r>
              <a:rPr lang="en-GB" sz="2000" dirty="0" err="1" smtClean="0">
                <a:latin typeface="+mj-lt"/>
              </a:rPr>
              <a:t>Doumanoglou</a:t>
            </a:r>
            <a:r>
              <a:rPr lang="en-GB" sz="2000" dirty="0" smtClean="0">
                <a:latin typeface="+mj-lt"/>
              </a:rPr>
              <a:t>, Imperial College London 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Frank Michel, </a:t>
            </a:r>
            <a:r>
              <a:rPr lang="en-GB" sz="2000" dirty="0">
                <a:latin typeface="+mj-lt"/>
              </a:rPr>
              <a:t>Technical University </a:t>
            </a:r>
            <a:r>
              <a:rPr lang="en-GB" sz="2000" dirty="0" smtClean="0">
                <a:latin typeface="+mj-lt"/>
              </a:rPr>
              <a:t>Dresden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Alexander </a:t>
            </a:r>
            <a:r>
              <a:rPr lang="en-GB" sz="2000" dirty="0" err="1" smtClean="0">
                <a:latin typeface="+mj-lt"/>
              </a:rPr>
              <a:t>Krull</a:t>
            </a:r>
            <a:r>
              <a:rPr lang="en-GB" sz="2000" dirty="0" smtClean="0">
                <a:latin typeface="+mj-lt"/>
              </a:rPr>
              <a:t>, </a:t>
            </a:r>
            <a:r>
              <a:rPr lang="en-GB" sz="2000" dirty="0">
                <a:latin typeface="+mj-lt"/>
              </a:rPr>
              <a:t>Technical University Dresden</a:t>
            </a:r>
            <a:r>
              <a:rPr lang="en-GB" sz="2000" dirty="0" smtClean="0">
                <a:latin typeface="+mj-lt"/>
              </a:rPr>
              <a:t> 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Ales </a:t>
            </a:r>
            <a:r>
              <a:rPr lang="en-GB" sz="2000" dirty="0" err="1" smtClean="0">
                <a:latin typeface="+mj-lt"/>
              </a:rPr>
              <a:t>Leonardis</a:t>
            </a:r>
            <a:r>
              <a:rPr lang="en-GB" sz="2000" dirty="0" smtClean="0">
                <a:latin typeface="+mj-lt"/>
              </a:rPr>
              <a:t>, University of Birmingham</a:t>
            </a:r>
            <a:endParaRPr lang="en-GB" sz="2000" dirty="0">
              <a:latin typeface="+mj-lt"/>
            </a:endParaRP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Alberto </a:t>
            </a:r>
            <a:r>
              <a:rPr lang="en-GB" sz="2000" dirty="0" err="1" smtClean="0">
                <a:latin typeface="+mj-lt"/>
              </a:rPr>
              <a:t>Crivellaro</a:t>
            </a:r>
            <a:r>
              <a:rPr lang="en-GB" sz="2000" dirty="0" smtClean="0">
                <a:latin typeface="+mj-lt"/>
              </a:rPr>
              <a:t>, EPFL </a:t>
            </a:r>
          </a:p>
          <a:p>
            <a:pPr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Tomas </a:t>
            </a:r>
            <a:r>
              <a:rPr lang="en-GB" sz="2000" dirty="0" err="1" smtClean="0">
                <a:latin typeface="+mj-lt"/>
              </a:rPr>
              <a:t>Hodan</a:t>
            </a:r>
            <a:r>
              <a:rPr lang="en-GB" sz="2000" dirty="0" smtClean="0">
                <a:latin typeface="+mj-lt"/>
              </a:rPr>
              <a:t>, Czech Technical University</a:t>
            </a:r>
          </a:p>
        </p:txBody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02" y="2052699"/>
            <a:ext cx="10515600" cy="24050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Challenge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/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University of Birmingham (</a:t>
            </a:r>
            <a:r>
              <a:rPr lang="en-GB" dirty="0" err="1" smtClean="0">
                <a:solidFill>
                  <a:srgbClr val="FF0000"/>
                </a:solidFill>
              </a:rPr>
              <a:t>UoB</a:t>
            </a:r>
            <a:r>
              <a:rPr lang="en-GB" dirty="0" smtClean="0">
                <a:solidFill>
                  <a:srgbClr val="FF0000"/>
                </a:solidFill>
              </a:rPr>
              <a:t>) 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Highly Occluded Object Challenge </a:t>
            </a: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9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0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1895961" y="817657"/>
            <a:ext cx="7457103" cy="1273094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 smtClean="0">
                <a:solidFill>
                  <a:srgbClr val="FF0000"/>
                </a:solidFill>
              </a:rPr>
              <a:t>The </a:t>
            </a:r>
            <a:r>
              <a:rPr lang="en-GB" sz="3600" dirty="0">
                <a:solidFill>
                  <a:srgbClr val="FF0000"/>
                </a:solidFill>
              </a:rPr>
              <a:t>Challenge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980049" y="2047474"/>
            <a:ext cx="8099410" cy="202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  <a:buClrTx/>
              <a:buFontTx/>
              <a:buNone/>
            </a:pPr>
            <a:r>
              <a:rPr lang="en-GB" sz="2000" dirty="0" err="1">
                <a:latin typeface="+mj-lt"/>
              </a:rPr>
              <a:t>UoB</a:t>
            </a:r>
            <a:r>
              <a:rPr lang="en-GB" sz="2000" dirty="0">
                <a:latin typeface="+mj-lt"/>
              </a:rPr>
              <a:t> Highly Occluded Object Challenge provides a dataset and an evaluation protocol for</a:t>
            </a:r>
            <a:r>
              <a:rPr lang="en-GB" sz="2000" dirty="0" smtClean="0">
                <a:latin typeface="+mj-lt"/>
              </a:rPr>
              <a:t>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object detection (categorisation</a:t>
            </a:r>
            <a:r>
              <a:rPr lang="en-GB" sz="2000" dirty="0" smtClean="0">
                <a:latin typeface="+mj-lt"/>
              </a:rPr>
              <a:t>)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scale and pose </a:t>
            </a:r>
            <a:r>
              <a:rPr lang="en-GB" sz="2000" dirty="0" smtClean="0">
                <a:latin typeface="+mj-lt"/>
              </a:rPr>
              <a:t>estimation</a:t>
            </a:r>
          </a:p>
          <a:p>
            <a:pPr>
              <a:lnSpc>
                <a:spcPct val="120000"/>
              </a:lnSpc>
              <a:buClrTx/>
            </a:pPr>
            <a:r>
              <a:rPr lang="en-GB" sz="2000" dirty="0" smtClean="0">
                <a:latin typeface="+mj-lt"/>
              </a:rPr>
              <a:t>from </a:t>
            </a:r>
            <a:r>
              <a:rPr lang="en-GB" sz="2000" dirty="0">
                <a:latin typeface="+mj-lt"/>
              </a:rPr>
              <a:t>point-cloud data captured with three Kinect v2 sensors</a:t>
            </a:r>
            <a:r>
              <a:rPr lang="en-GB" sz="2000" dirty="0" smtClean="0">
                <a:latin typeface="+mj-lt"/>
              </a:rPr>
              <a:t>.</a:t>
            </a:r>
            <a:endParaRPr lang="en-GB" sz="2000" dirty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63" y="4356833"/>
            <a:ext cx="6817676" cy="248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9" y="2718639"/>
            <a:ext cx="985063" cy="9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8" name="Picture 1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626" y="2718639"/>
            <a:ext cx="758959" cy="1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896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88" y="4648882"/>
            <a:ext cx="8622185" cy="215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9" y="2718639"/>
            <a:ext cx="985063" cy="9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9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0" name="Picture 1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2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3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4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5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>
                <a:solidFill>
                  <a:srgbClr val="FF0000"/>
                </a:solidFill>
              </a:rPr>
              <a:t>Properties of the Scenes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980049" y="2047474"/>
            <a:ext cx="8099410" cy="260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  <a:buClrTx/>
              <a:buFontTx/>
              <a:buNone/>
            </a:pPr>
            <a:r>
              <a:rPr lang="en-GB" sz="2000" dirty="0">
                <a:latin typeface="+mj-lt"/>
              </a:rPr>
              <a:t>The scenes contain</a:t>
            </a:r>
            <a:r>
              <a:rPr lang="en-GB" sz="2000" dirty="0" smtClean="0">
                <a:latin typeface="+mj-lt"/>
              </a:rPr>
              <a:t>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up to 20 </a:t>
            </a:r>
            <a:r>
              <a:rPr lang="en-GB" sz="2000" dirty="0" smtClean="0">
                <a:latin typeface="+mj-lt"/>
              </a:rPr>
              <a:t>objects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selected </a:t>
            </a:r>
            <a:r>
              <a:rPr lang="en-GB" sz="2000" dirty="0">
                <a:latin typeface="+mj-lt"/>
              </a:rPr>
              <a:t>from 25 categories</a:t>
            </a:r>
          </a:p>
          <a:p>
            <a:pPr>
              <a:lnSpc>
                <a:spcPct val="120000"/>
              </a:lnSpc>
              <a:buClrTx/>
              <a:buFontTx/>
              <a:buNone/>
            </a:pPr>
            <a:r>
              <a:rPr lang="en-GB" sz="2000" dirty="0" smtClean="0">
                <a:latin typeface="+mj-lt"/>
              </a:rPr>
              <a:t>in </a:t>
            </a:r>
            <a:r>
              <a:rPr lang="en-GB" sz="2000" dirty="0">
                <a:latin typeface="+mj-lt"/>
              </a:rPr>
              <a:t>very challenging scenarios with</a:t>
            </a:r>
            <a:r>
              <a:rPr lang="en-GB" sz="2000" dirty="0" smtClean="0">
                <a:latin typeface="+mj-lt"/>
              </a:rPr>
              <a:t>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high levels of </a:t>
            </a:r>
            <a:r>
              <a:rPr lang="en-GB" sz="2000" dirty="0" smtClean="0">
                <a:latin typeface="+mj-lt"/>
              </a:rPr>
              <a:t>occlusions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numerous symmetric </a:t>
            </a:r>
            <a:r>
              <a:rPr lang="en-GB" sz="2000" dirty="0" smtClean="0">
                <a:latin typeface="+mj-lt"/>
              </a:rPr>
              <a:t>objects</a:t>
            </a:r>
            <a:endParaRPr lang="en-GB" sz="2000" dirty="0">
              <a:latin typeface="+mj-lt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626" y="2718639"/>
            <a:ext cx="758959" cy="1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747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38" y="3513367"/>
            <a:ext cx="6911285" cy="327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9" y="2718639"/>
            <a:ext cx="985063" cy="9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9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0" name="Picture 1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2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3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4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5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>
                <a:solidFill>
                  <a:srgbClr val="FF0000"/>
                </a:solidFill>
              </a:rPr>
              <a:t>Object Categories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980049" y="2047474"/>
            <a:ext cx="8099410" cy="120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  <a:buClrTx/>
              <a:buFontTx/>
              <a:buNone/>
            </a:pPr>
            <a:r>
              <a:rPr lang="en-GB" sz="2000" dirty="0">
                <a:latin typeface="+mj-lt"/>
              </a:rPr>
              <a:t>Consist of a set of computer graphics models of household objects</a:t>
            </a:r>
            <a:r>
              <a:rPr lang="en-GB" sz="2000" dirty="0" smtClean="0">
                <a:latin typeface="+mj-lt"/>
              </a:rPr>
              <a:t>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25 categories (</a:t>
            </a:r>
            <a:r>
              <a:rPr lang="en-GB" sz="2000" dirty="0" smtClean="0">
                <a:latin typeface="+mj-lt"/>
              </a:rPr>
              <a:t>generic)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5 </a:t>
            </a:r>
            <a:r>
              <a:rPr lang="en-GB" sz="2000" dirty="0">
                <a:latin typeface="+mj-lt"/>
              </a:rPr>
              <a:t>instances per category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626" y="2718639"/>
            <a:ext cx="758959" cy="1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03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intsAndObjects3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7769" y="2472952"/>
            <a:ext cx="4309281" cy="2482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0049" y="4854375"/>
            <a:ext cx="7708273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000"/>
              </a:lnSpc>
              <a:buSzPct val="45000"/>
            </a:pPr>
            <a:r>
              <a:rPr lang="en-GB" sz="2000" dirty="0">
                <a:solidFill>
                  <a:srgbClr val="000000"/>
                </a:solidFill>
                <a:latin typeface="+mj-lt"/>
              </a:rPr>
              <a:t>Evaluation process (</a:t>
            </a:r>
            <a:r>
              <a:rPr lang="en-GB" sz="2000" dirty="0">
                <a:latin typeface="+mj-lt"/>
              </a:rPr>
              <a:t>full annotations, </a:t>
            </a:r>
            <a:r>
              <a:rPr lang="en-GB" sz="2000" dirty="0">
                <a:solidFill>
                  <a:srgbClr val="000000"/>
                </a:solidFill>
                <a:latin typeface="+mj-lt"/>
              </a:rPr>
              <a:t>evaluation measures</a:t>
            </a:r>
            <a:r>
              <a:rPr lang="en-GB" sz="2000" dirty="0" smtClean="0">
                <a:solidFill>
                  <a:srgbClr val="000000"/>
                </a:solidFill>
                <a:latin typeface="+mj-lt"/>
              </a:rPr>
              <a:t>):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Classification accuracy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Average Distance (AD) between the 3D model in the estimated pose and the ground truth 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>
                <a:latin typeface="+mj-lt"/>
              </a:rPr>
              <a:t>Symmetry aware Improved Average Distance (IAD) </a:t>
            </a:r>
            <a:r>
              <a:rPr lang="en-GB" sz="2000" dirty="0" smtClean="0">
                <a:latin typeface="+mj-lt"/>
              </a:rPr>
              <a:t>measure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0" y="3889565"/>
            <a:ext cx="758959" cy="1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9" y="2718639"/>
            <a:ext cx="985063" cy="9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11" name="Picture 11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1895961" y="817657"/>
            <a:ext cx="7457103" cy="1273094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n-GB" sz="3600" dirty="0">
                <a:solidFill>
                  <a:srgbClr val="FF0000"/>
                </a:solidFill>
              </a:rPr>
              <a:t>Test Procedure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980049" y="2047474"/>
            <a:ext cx="8099410" cy="203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0823" rIns="81646" bIns="40823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 marL="738188" indent="-280988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120000"/>
              </a:lnSpc>
              <a:buClrTx/>
              <a:buFontTx/>
              <a:buNone/>
            </a:pPr>
            <a:r>
              <a:rPr lang="en-GB" sz="2000" dirty="0">
                <a:latin typeface="+mj-lt"/>
              </a:rPr>
              <a:t>Place the correct computer graphics models at appropriate locations in a given </a:t>
            </a:r>
            <a:r>
              <a:rPr lang="en-GB" sz="2000" dirty="0" smtClean="0">
                <a:latin typeface="+mj-lt"/>
              </a:rPr>
              <a:t>point-cloud: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detect objects</a:t>
            </a: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establish </a:t>
            </a:r>
            <a:r>
              <a:rPr lang="en-GB" sz="2000" dirty="0">
                <a:latin typeface="+mj-lt"/>
              </a:rPr>
              <a:t>their pose and </a:t>
            </a:r>
            <a:endParaRPr lang="en-GB" sz="2000" dirty="0" smtClean="0">
              <a:latin typeface="+mj-lt"/>
            </a:endParaRPr>
          </a:p>
          <a:p>
            <a:pPr marL="1081088" lvl="1" indent="-342900">
              <a:lnSpc>
                <a:spcPct val="120000"/>
              </a:lnSpc>
              <a:buFont typeface="Courier New" charset="0"/>
              <a:buChar char="o"/>
            </a:pPr>
            <a:r>
              <a:rPr lang="en-GB" sz="2000" dirty="0" smtClean="0">
                <a:latin typeface="+mj-lt"/>
              </a:rPr>
              <a:t>scale</a:t>
            </a:r>
            <a:endParaRPr lang="en-GB" sz="2000" dirty="0">
              <a:latin typeface="+mj-lt"/>
            </a:endParaRPr>
          </a:p>
          <a:p>
            <a:pPr>
              <a:buClrTx/>
              <a:buFontTx/>
              <a:buNone/>
            </a:pP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3495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1462</Words>
  <Application>Microsoft Macintosh PowerPoint</Application>
  <PresentationFormat>Widescreen</PresentationFormat>
  <Paragraphs>246</Paragraphs>
  <Slides>36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Droid Sans Fallback</vt:lpstr>
      <vt:lpstr>ＭＳ Ｐゴシック</vt:lpstr>
      <vt:lpstr>Office Theme</vt:lpstr>
      <vt:lpstr>ICCV Workshop on Recovering 6D Object Pose </vt:lpstr>
      <vt:lpstr>Aims and Scope</vt:lpstr>
      <vt:lpstr>Statistics</vt:lpstr>
      <vt:lpstr>People</vt:lpstr>
      <vt:lpstr>Challenge  University of Birmingham (UoB)  Highly Occluded Object Challenge </vt:lpstr>
      <vt:lpstr>The Challenge</vt:lpstr>
      <vt:lpstr>PowerPoint Presentation</vt:lpstr>
      <vt:lpstr>PowerPoint Presentation</vt:lpstr>
      <vt:lpstr>PowerPoint Presentation</vt:lpstr>
      <vt:lpstr>PowerPoint Presentation</vt:lpstr>
      <vt:lpstr>Challenge  Imperial College London (ICL)  Multi-instance &amp; Bin-picking Object Challenge  </vt:lpstr>
      <vt:lpstr>Multi-Instance Dataset</vt:lpstr>
      <vt:lpstr>Multi-Instance Dataset</vt:lpstr>
      <vt:lpstr>Bin-Picking Dataset</vt:lpstr>
      <vt:lpstr>Train</vt:lpstr>
      <vt:lpstr>Challenge  Technical University Dresden (TUD)  Articulated Object Challenge</vt:lpstr>
      <vt:lpstr>The Challenge</vt:lpstr>
      <vt:lpstr>The Dataset</vt:lpstr>
      <vt:lpstr>The Procedure</vt:lpstr>
      <vt:lpstr>Challenge  Technical University Dresden (TUD)  Occluded Object Challenge</vt:lpstr>
      <vt:lpstr>The Challenge</vt:lpstr>
      <vt:lpstr>The Dataset</vt:lpstr>
      <vt:lpstr>The Procedure</vt:lpstr>
      <vt:lpstr>Challenge  Technical University Graz &amp; EPFL  3D Rigid Tracking from RGB Images Challenge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 Czech Technical University  T-LESS A new RGB-D dataset and evaluation protocol for detection and 6D pose estimation of texture-less objects  http://cmp.felk.cvut.cz/t-less</vt:lpstr>
      <vt:lpstr>PowerPoint Presentation</vt:lpstr>
      <vt:lpstr>PowerPoint Presentation</vt:lpstr>
      <vt:lpstr>PowerPoint Presentation</vt:lpstr>
      <vt:lpstr>Program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CVPR Workshop on Observing and Understanding Hands in Action  (HANDS 2015) </dc:title>
  <dc:creator>Tae-Kyun Kim</dc:creator>
  <cp:lastModifiedBy>Kouskouridas, Rigas</cp:lastModifiedBy>
  <cp:revision>259</cp:revision>
  <dcterms:created xsi:type="dcterms:W3CDTF">2015-06-07T19:19:04Z</dcterms:created>
  <dcterms:modified xsi:type="dcterms:W3CDTF">2015-12-21T15:19:58Z</dcterms:modified>
</cp:coreProperties>
</file>